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87" r:id="rId6"/>
    <p:sldId id="259" r:id="rId7"/>
    <p:sldId id="268" r:id="rId8"/>
    <p:sldId id="267" r:id="rId9"/>
    <p:sldId id="266" r:id="rId10"/>
    <p:sldId id="285" r:id="rId11"/>
    <p:sldId id="264" r:id="rId12"/>
    <p:sldId id="263" r:id="rId13"/>
    <p:sldId id="262" r:id="rId14"/>
    <p:sldId id="276" r:id="rId15"/>
    <p:sldId id="261" r:id="rId16"/>
    <p:sldId id="284" r:id="rId17"/>
    <p:sldId id="280" r:id="rId18"/>
    <p:sldId id="281" r:id="rId19"/>
    <p:sldId id="282" r:id="rId20"/>
    <p:sldId id="258" r:id="rId21"/>
    <p:sldId id="260" r:id="rId22"/>
    <p:sldId id="286" r:id="rId23"/>
    <p:sldId id="270" r:id="rId24"/>
    <p:sldId id="271" r:id="rId25"/>
    <p:sldId id="272" r:id="rId26"/>
    <p:sldId id="273" r:id="rId27"/>
    <p:sldId id="288" r:id="rId28"/>
    <p:sldId id="27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magnoli Patrizia" initials="RP" lastIdx="1" clrIdx="0">
    <p:extLst>
      <p:ext uri="{19B8F6BF-5375-455C-9EA6-DF929625EA0E}">
        <p15:presenceInfo xmlns:p15="http://schemas.microsoft.com/office/powerpoint/2012/main" userId="S::Patrizia.Romagnoli@Regione.Emilia-Romagna.it::467559bd-f4fd-4c3f-941f-ef321352d62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0669" autoAdjust="0"/>
  </p:normalViewPr>
  <p:slideViewPr>
    <p:cSldViewPr snapToGrid="0" snapToObjects="1">
      <p:cViewPr varScale="1">
        <p:scale>
          <a:sx n="72" d="100"/>
          <a:sy n="72" d="100"/>
        </p:scale>
        <p:origin x="13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10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600" dirty="0"/>
            <a:t>acquisto/noleggio/leasing di beni strumentali, macchinari, attrezzature, arredi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16E5EC38-E7B2-4059-BBD6-5A5AB045E5E7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600" dirty="0"/>
            <a:t>acquisto o sviluppo di software gestionale, professionale e altre applicazioni aziendali</a:t>
          </a:r>
        </a:p>
      </dgm:t>
    </dgm:pt>
    <dgm:pt modelId="{6F6137C8-C8BE-47C1-8E3A-3526D3155CA4}" type="parTrans" cxnId="{2B7434C1-91BA-4D27-97B0-58310F3CE5F7}">
      <dgm:prSet/>
      <dgm:spPr/>
      <dgm:t>
        <a:bodyPr/>
        <a:lstStyle/>
        <a:p>
          <a:endParaRPr lang="it-IT"/>
        </a:p>
      </dgm:t>
    </dgm:pt>
    <dgm:pt modelId="{63F52FCE-5292-4331-B371-E4AB019774A6}" type="sibTrans" cxnId="{2B7434C1-91BA-4D27-97B0-58310F3CE5F7}">
      <dgm:prSet/>
      <dgm:spPr/>
      <dgm:t>
        <a:bodyPr/>
        <a:lstStyle/>
        <a:p>
          <a:endParaRPr lang="it-IT"/>
        </a:p>
      </dgm:t>
    </dgm:pt>
    <dgm:pt modelId="{E0774C8B-4B46-429E-B432-C10B27227B6B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dirty="0"/>
            <a:t>svolgimento diretto o acquisizione di servizi di presidio e gestione del progetto</a:t>
          </a:r>
          <a:r>
            <a:rPr lang="it-IT" sz="1300" dirty="0"/>
            <a:t>;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300" dirty="0"/>
        </a:p>
      </dgm:t>
    </dgm:pt>
    <dgm:pt modelId="{184C351D-2BD7-4B19-9D7E-4E0D31E2C6E8}" type="parTrans" cxnId="{E56029D7-D196-42DE-B87F-5E80E5893E7D}">
      <dgm:prSet/>
      <dgm:spPr/>
      <dgm:t>
        <a:bodyPr/>
        <a:lstStyle/>
        <a:p>
          <a:endParaRPr lang="it-IT"/>
        </a:p>
      </dgm:t>
    </dgm:pt>
    <dgm:pt modelId="{5B167C6A-968E-4406-8DF6-86F108414883}" type="sibTrans" cxnId="{E56029D7-D196-42DE-B87F-5E80E5893E7D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3" custLinFactNeighborX="18463" custLinFactNeighborY="-17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3">
        <dgm:presLayoutVars>
          <dgm:bulletEnabled val="1"/>
        </dgm:presLayoutVars>
      </dgm:prSet>
      <dgm:spPr/>
    </dgm:pt>
    <dgm:pt modelId="{8380A107-E649-457E-B94B-418C7181110E}" type="pres">
      <dgm:prSet presAssocID="{3BFC1E23-05F9-4685-9A48-3715AED31B0B}" presName="spacing" presStyleCnt="0"/>
      <dgm:spPr/>
    </dgm:pt>
    <dgm:pt modelId="{6C4A0C11-CCBC-4EFB-9A2D-1F9AF812B87E}" type="pres">
      <dgm:prSet presAssocID="{16E5EC38-E7B2-4059-BBD6-5A5AB045E5E7}" presName="composite" presStyleCnt="0"/>
      <dgm:spPr/>
    </dgm:pt>
    <dgm:pt modelId="{C714883E-A983-4700-83AF-B88A3114CADD}" type="pres">
      <dgm:prSet presAssocID="{16E5EC38-E7B2-4059-BBD6-5A5AB045E5E7}" presName="imgShp" presStyleLbl="fgImgPlace1" presStyleIdx="1" presStyleCnt="3" custLinFactNeighborX="15730" custLinFactNeighborY="-1739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7064A38E-0A3E-4589-B190-28880A117F0C}" type="pres">
      <dgm:prSet presAssocID="{16E5EC38-E7B2-4059-BBD6-5A5AB045E5E7}" presName="txShp" presStyleLbl="node1" presStyleIdx="1" presStyleCnt="3">
        <dgm:presLayoutVars>
          <dgm:bulletEnabled val="1"/>
        </dgm:presLayoutVars>
      </dgm:prSet>
      <dgm:spPr/>
    </dgm:pt>
    <dgm:pt modelId="{3D6F8B3C-B9CF-408A-99C7-E56B5EC1DD11}" type="pres">
      <dgm:prSet presAssocID="{63F52FCE-5292-4331-B371-E4AB019774A6}" presName="spacing" presStyleCnt="0"/>
      <dgm:spPr/>
    </dgm:pt>
    <dgm:pt modelId="{435614DC-837C-4171-BC0F-CC3ED64E5A3E}" type="pres">
      <dgm:prSet presAssocID="{E0774C8B-4B46-429E-B432-C10B27227B6B}" presName="composite" presStyleCnt="0"/>
      <dgm:spPr/>
    </dgm:pt>
    <dgm:pt modelId="{40267675-8765-4932-B8A8-B2C85F6512CD}" type="pres">
      <dgm:prSet presAssocID="{E0774C8B-4B46-429E-B432-C10B27227B6B}" presName="imgShp" presStyleLbl="fgImgPlace1" presStyleIdx="2" presStyleCnt="3" custLinFactNeighborX="14158" custLinFactNeighborY="-1258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44BA55C-2209-48E1-BC66-EAC1CA139466}" type="pres">
      <dgm:prSet presAssocID="{E0774C8B-4B46-429E-B432-C10B27227B6B}" presName="txShp" presStyleLbl="node1" presStyleIdx="2" presStyleCnt="3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AD555990-9A71-4A2F-B66C-CD58BD51354D}" type="presOf" srcId="{16E5EC38-E7B2-4059-BBD6-5A5AB045E5E7}" destId="{7064A38E-0A3E-4589-B190-28880A117F0C}" srcOrd="0" destOrd="0" presId="urn:microsoft.com/office/officeart/2005/8/layout/vList3"/>
    <dgm:cxn modelId="{2B7434C1-91BA-4D27-97B0-58310F3CE5F7}" srcId="{38F92C9C-EBE2-4253-95C4-DEF180F8BEFF}" destId="{16E5EC38-E7B2-4059-BBD6-5A5AB045E5E7}" srcOrd="1" destOrd="0" parTransId="{6F6137C8-C8BE-47C1-8E3A-3526D3155CA4}" sibTransId="{63F52FCE-5292-4331-B371-E4AB019774A6}"/>
    <dgm:cxn modelId="{E56029D7-D196-42DE-B87F-5E80E5893E7D}" srcId="{38F92C9C-EBE2-4253-95C4-DEF180F8BEFF}" destId="{E0774C8B-4B46-429E-B432-C10B27227B6B}" srcOrd="2" destOrd="0" parTransId="{184C351D-2BD7-4B19-9D7E-4E0D31E2C6E8}" sibTransId="{5B167C6A-968E-4406-8DF6-86F108414883}"/>
    <dgm:cxn modelId="{4A8AC3D7-499B-46D9-9E36-7FB751CEFC32}" type="presOf" srcId="{E0774C8B-4B46-429E-B432-C10B27227B6B}" destId="{C44BA55C-2209-48E1-BC66-EAC1CA139466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  <dgm:cxn modelId="{5471E46D-8D6E-48E8-B4A7-AFA468128B59}" type="presParOf" srcId="{D4D290BC-0D80-4DA0-BE76-364172C33DDC}" destId="{8380A107-E649-457E-B94B-418C7181110E}" srcOrd="1" destOrd="0" presId="urn:microsoft.com/office/officeart/2005/8/layout/vList3"/>
    <dgm:cxn modelId="{1EE4338C-695B-41BE-BA0C-EC78240907FF}" type="presParOf" srcId="{D4D290BC-0D80-4DA0-BE76-364172C33DDC}" destId="{6C4A0C11-CCBC-4EFB-9A2D-1F9AF812B87E}" srcOrd="2" destOrd="0" presId="urn:microsoft.com/office/officeart/2005/8/layout/vList3"/>
    <dgm:cxn modelId="{AB7CEF5C-6702-40FD-879D-22B4FA0B6A4D}" type="presParOf" srcId="{6C4A0C11-CCBC-4EFB-9A2D-1F9AF812B87E}" destId="{C714883E-A983-4700-83AF-B88A3114CADD}" srcOrd="0" destOrd="0" presId="urn:microsoft.com/office/officeart/2005/8/layout/vList3"/>
    <dgm:cxn modelId="{81AC1DE6-5329-4A1B-A117-4500EFD7AE2A}" type="presParOf" srcId="{6C4A0C11-CCBC-4EFB-9A2D-1F9AF812B87E}" destId="{7064A38E-0A3E-4589-B190-28880A117F0C}" srcOrd="1" destOrd="0" presId="urn:microsoft.com/office/officeart/2005/8/layout/vList3"/>
    <dgm:cxn modelId="{537DDAA3-40C8-4EF7-9243-03ECAFF632D2}" type="presParOf" srcId="{D4D290BC-0D80-4DA0-BE76-364172C33DDC}" destId="{3D6F8B3C-B9CF-408A-99C7-E56B5EC1DD11}" srcOrd="3" destOrd="0" presId="urn:microsoft.com/office/officeart/2005/8/layout/vList3"/>
    <dgm:cxn modelId="{0A22FC3C-2FAA-4936-A031-583C900B1F3A}" type="presParOf" srcId="{D4D290BC-0D80-4DA0-BE76-364172C33DDC}" destId="{435614DC-837C-4171-BC0F-CC3ED64E5A3E}" srcOrd="4" destOrd="0" presId="urn:microsoft.com/office/officeart/2005/8/layout/vList3"/>
    <dgm:cxn modelId="{D436D297-2393-4002-A0E0-78070A3DC194}" type="presParOf" srcId="{435614DC-837C-4171-BC0F-CC3ED64E5A3E}" destId="{40267675-8765-4932-B8A8-B2C85F6512CD}" srcOrd="0" destOrd="0" presId="urn:microsoft.com/office/officeart/2005/8/layout/vList3"/>
    <dgm:cxn modelId="{A8A67D15-B5E1-4B5A-96D2-85FEC27DB76A}" type="presParOf" srcId="{435614DC-837C-4171-BC0F-CC3ED64E5A3E}" destId="{C44BA55C-2209-48E1-BC66-EAC1CA1394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D97141-0372-48B3-8979-3AAF86157CF6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693786C-6F39-463D-A582-5B1240245456}">
      <dgm:prSet custT="1"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sz="1200" dirty="0"/>
            <a:t>le spese non riconducibili all’ elenco precedente;</a:t>
          </a:r>
        </a:p>
      </dgm:t>
    </dgm:pt>
    <dgm:pt modelId="{D440FA21-9ED8-4EB3-9169-6059B0AB3D68}" type="parTrans" cxnId="{0A488AE8-BC82-41D8-92AF-03E244B58F5E}">
      <dgm:prSet/>
      <dgm:spPr/>
      <dgm:t>
        <a:bodyPr/>
        <a:lstStyle/>
        <a:p>
          <a:endParaRPr lang="it-IT"/>
        </a:p>
      </dgm:t>
    </dgm:pt>
    <dgm:pt modelId="{4A33E741-AE33-4253-BDE9-749F30B75816}" type="sibTrans" cxnId="{0A488AE8-BC82-41D8-92AF-03E244B58F5E}">
      <dgm:prSet/>
      <dgm:spPr/>
      <dgm:t>
        <a:bodyPr/>
        <a:lstStyle/>
        <a:p>
          <a:endParaRPr lang="it-IT"/>
        </a:p>
      </dgm:t>
    </dgm:pt>
    <dgm:pt modelId="{1C820179-79B8-47DC-BC78-EAACF0883F69}">
      <dgm:prSet custT="1"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sz="1200" dirty="0"/>
            <a:t>le spese di gestione ordinaria, ripetitive e riconducibili al funzionamento dell’impresa non correlate direttamente al lavoratore disabile e non ricomprese tra quelle ammissibili;</a:t>
          </a:r>
        </a:p>
      </dgm:t>
    </dgm:pt>
    <dgm:pt modelId="{14F0E89E-0377-43AA-8E29-411ABFBB2032}" type="parTrans" cxnId="{B81F7810-C744-4F13-870A-E54825C8C71E}">
      <dgm:prSet/>
      <dgm:spPr/>
      <dgm:t>
        <a:bodyPr/>
        <a:lstStyle/>
        <a:p>
          <a:endParaRPr lang="it-IT"/>
        </a:p>
      </dgm:t>
    </dgm:pt>
    <dgm:pt modelId="{047C9970-4479-475C-BB92-B1AECDB72796}" type="sibTrans" cxnId="{B81F7810-C744-4F13-870A-E54825C8C71E}">
      <dgm:prSet/>
      <dgm:spPr/>
      <dgm:t>
        <a:bodyPr/>
        <a:lstStyle/>
        <a:p>
          <a:endParaRPr lang="it-IT"/>
        </a:p>
      </dgm:t>
    </dgm:pt>
    <dgm:pt modelId="{40846A91-8232-4700-8A56-C22ABBF4251B}">
      <dgm:prSet custT="1"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sz="1200" dirty="0"/>
            <a:t>le spese regolate per contanti o attraverso cessione di beni o compensazione di qualsiasi genere tra il beneficiario ed il fornitore;</a:t>
          </a:r>
        </a:p>
      </dgm:t>
    </dgm:pt>
    <dgm:pt modelId="{4703D921-3B0B-46FF-9CD3-AE57BCBA98B0}" type="parTrans" cxnId="{2668A50A-FB0F-4EB5-8CB1-30C6F7172266}">
      <dgm:prSet/>
      <dgm:spPr/>
      <dgm:t>
        <a:bodyPr/>
        <a:lstStyle/>
        <a:p>
          <a:endParaRPr lang="it-IT"/>
        </a:p>
      </dgm:t>
    </dgm:pt>
    <dgm:pt modelId="{A9FC0F05-3AEB-445A-901B-C14CDEC76AC9}" type="sibTrans" cxnId="{2668A50A-FB0F-4EB5-8CB1-30C6F7172266}">
      <dgm:prSet/>
      <dgm:spPr/>
      <dgm:t>
        <a:bodyPr/>
        <a:lstStyle/>
        <a:p>
          <a:endParaRPr lang="it-IT"/>
        </a:p>
      </dgm:t>
    </dgm:pt>
    <dgm:pt modelId="{3DA3F091-7122-4E5B-865E-DA739B18757C}">
      <dgm:prSet custT="1"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sz="1200" dirty="0"/>
            <a:t>le spese documentate unicamente da note e ricevute</a:t>
          </a:r>
          <a:r>
            <a:rPr lang="it-IT" sz="1000" dirty="0"/>
            <a:t>;</a:t>
          </a:r>
        </a:p>
      </dgm:t>
    </dgm:pt>
    <dgm:pt modelId="{9EC2CCF6-FFD3-485C-A7F2-56F7B4D2608B}" type="parTrans" cxnId="{EB285EC0-1EA4-453E-ADF5-6D1A005B28A5}">
      <dgm:prSet/>
      <dgm:spPr/>
      <dgm:t>
        <a:bodyPr/>
        <a:lstStyle/>
        <a:p>
          <a:endParaRPr lang="it-IT"/>
        </a:p>
      </dgm:t>
    </dgm:pt>
    <dgm:pt modelId="{7F0B1D27-09F7-48DD-9B6B-156790E00C83}" type="sibTrans" cxnId="{EB285EC0-1EA4-453E-ADF5-6D1A005B28A5}">
      <dgm:prSet/>
      <dgm:spPr/>
      <dgm:t>
        <a:bodyPr/>
        <a:lstStyle/>
        <a:p>
          <a:endParaRPr lang="it-IT"/>
        </a:p>
      </dgm:t>
    </dgm:pt>
    <dgm:pt modelId="{44569A21-0BA7-4FD6-837D-05D57E3C3A74}">
      <dgm:prSet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dirty="0"/>
            <a:t>le spese effettuate e/o fatturate all’impresa beneficiaria dal legale rappresentante, e da qualunque altro soggetto facente parte degli organi societari, e dal coniuge o parenti entro il terzo grado dei soggetti richiamati, ad esclusione delle prestazioni lavorative rese da soci con contratto di lavoro dipendente e senza cariche sociali;</a:t>
          </a:r>
        </a:p>
      </dgm:t>
    </dgm:pt>
    <dgm:pt modelId="{A011AEDD-B9DD-453E-9942-747824971EA0}" type="parTrans" cxnId="{041CEBA7-DC39-4670-B95B-DAAF7F2BE4D4}">
      <dgm:prSet/>
      <dgm:spPr/>
      <dgm:t>
        <a:bodyPr/>
        <a:lstStyle/>
        <a:p>
          <a:endParaRPr lang="it-IT"/>
        </a:p>
      </dgm:t>
    </dgm:pt>
    <dgm:pt modelId="{4D7CFB59-69B5-477B-9E0D-487C69F5C3A9}" type="sibTrans" cxnId="{041CEBA7-DC39-4670-B95B-DAAF7F2BE4D4}">
      <dgm:prSet/>
      <dgm:spPr/>
      <dgm:t>
        <a:bodyPr/>
        <a:lstStyle/>
        <a:p>
          <a:endParaRPr lang="it-IT"/>
        </a:p>
      </dgm:t>
    </dgm:pt>
    <dgm:pt modelId="{692CFAF4-FD05-40E6-98E4-9BF36398CCAD}">
      <dgm:prSet custT="1"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it-IT" sz="1200" dirty="0"/>
            <a:t>le spese effettuate e/o fatturate al beneficiario da società con rapporti di controllo o collegamento così come definito ai sensi dell’art. 2359 del codice civile o che abbiano in comune soci, amministratori o procuratori con poteri di rappresentanza;</a:t>
          </a:r>
        </a:p>
      </dgm:t>
    </dgm:pt>
    <dgm:pt modelId="{8000485E-FD50-4B39-B7E8-4835A0BA2B72}" type="parTrans" cxnId="{484D51CF-A360-441C-B014-E7D5BD68540C}">
      <dgm:prSet/>
      <dgm:spPr/>
      <dgm:t>
        <a:bodyPr/>
        <a:lstStyle/>
        <a:p>
          <a:endParaRPr lang="it-IT"/>
        </a:p>
      </dgm:t>
    </dgm:pt>
    <dgm:pt modelId="{4CD5814B-A618-4038-BA33-B3528A2A89FF}" type="sibTrans" cxnId="{484D51CF-A360-441C-B014-E7D5BD68540C}">
      <dgm:prSet/>
      <dgm:spPr/>
      <dgm:t>
        <a:bodyPr/>
        <a:lstStyle/>
        <a:p>
          <a:endParaRPr lang="it-IT"/>
        </a:p>
      </dgm:t>
    </dgm:pt>
    <dgm:pt modelId="{012A59C0-8606-4C72-9945-915997869559}" type="pres">
      <dgm:prSet presAssocID="{59D97141-0372-48B3-8979-3AAF86157CF6}" presName="Name0" presStyleCnt="0">
        <dgm:presLayoutVars>
          <dgm:dir/>
          <dgm:resizeHandles val="exact"/>
        </dgm:presLayoutVars>
      </dgm:prSet>
      <dgm:spPr/>
    </dgm:pt>
    <dgm:pt modelId="{689D8F5D-9B57-415A-B5A7-2DD44CA78C4A}" type="pres">
      <dgm:prSet presAssocID="{4693786C-6F39-463D-A582-5B1240245456}" presName="composite" presStyleCnt="0"/>
      <dgm:spPr/>
    </dgm:pt>
    <dgm:pt modelId="{18B6EBFA-8FCB-46C8-998B-3DE0A81DA19C}" type="pres">
      <dgm:prSet presAssocID="{4693786C-6F39-463D-A582-5B1240245456}" presName="rect1" presStyleLbl="trAlignAcc1" presStyleIdx="0" presStyleCnt="6">
        <dgm:presLayoutVars>
          <dgm:bulletEnabled val="1"/>
        </dgm:presLayoutVars>
      </dgm:prSet>
      <dgm:spPr/>
    </dgm:pt>
    <dgm:pt modelId="{D6D557BD-2FF2-4F92-97AF-02FAEE39784C}" type="pres">
      <dgm:prSet presAssocID="{4693786C-6F39-463D-A582-5B1240245456}" presName="rect2" presStyleLbl="fgImgPlace1" presStyleIdx="0" presStyleCnt="6"/>
      <dgm:spPr>
        <a:solidFill>
          <a:srgbClr val="E43438"/>
        </a:solidFill>
      </dgm:spPr>
    </dgm:pt>
    <dgm:pt modelId="{21C364C4-B345-404E-9CC8-FF3A04D8BB5B}" type="pres">
      <dgm:prSet presAssocID="{4A33E741-AE33-4253-BDE9-749F30B75816}" presName="sibTrans" presStyleCnt="0"/>
      <dgm:spPr/>
    </dgm:pt>
    <dgm:pt modelId="{AA380CA6-E2B1-4ECD-8EE4-EDE2860B3A1C}" type="pres">
      <dgm:prSet presAssocID="{1C820179-79B8-47DC-BC78-EAACF0883F69}" presName="composite" presStyleCnt="0"/>
      <dgm:spPr/>
    </dgm:pt>
    <dgm:pt modelId="{8D622658-8663-484D-ADE1-5D303C85C2F2}" type="pres">
      <dgm:prSet presAssocID="{1C820179-79B8-47DC-BC78-EAACF0883F69}" presName="rect1" presStyleLbl="trAlignAcc1" presStyleIdx="1" presStyleCnt="6" custLinFactNeighborX="-2056" custLinFactNeighborY="1652">
        <dgm:presLayoutVars>
          <dgm:bulletEnabled val="1"/>
        </dgm:presLayoutVars>
      </dgm:prSet>
      <dgm:spPr/>
    </dgm:pt>
    <dgm:pt modelId="{11BC4B87-EEC2-48CF-B5BF-2005BD62B306}" type="pres">
      <dgm:prSet presAssocID="{1C820179-79B8-47DC-BC78-EAACF0883F69}" presName="rect2" presStyleLbl="fgImgPlace1" presStyleIdx="1" presStyleCnt="6"/>
      <dgm:spPr>
        <a:solidFill>
          <a:srgbClr val="FE5454"/>
        </a:solidFill>
      </dgm:spPr>
    </dgm:pt>
    <dgm:pt modelId="{B9FF12CC-F16F-4D5A-889C-A89CCC4BC559}" type="pres">
      <dgm:prSet presAssocID="{047C9970-4479-475C-BB92-B1AECDB72796}" presName="sibTrans" presStyleCnt="0"/>
      <dgm:spPr/>
    </dgm:pt>
    <dgm:pt modelId="{A38CB941-E875-4525-839D-4196764E458E}" type="pres">
      <dgm:prSet presAssocID="{40846A91-8232-4700-8A56-C22ABBF4251B}" presName="composite" presStyleCnt="0"/>
      <dgm:spPr/>
    </dgm:pt>
    <dgm:pt modelId="{2DAA7377-7213-4A90-B4D1-E171603EA309}" type="pres">
      <dgm:prSet presAssocID="{40846A91-8232-4700-8A56-C22ABBF4251B}" presName="rect1" presStyleLbl="trAlignAcc1" presStyleIdx="2" presStyleCnt="6">
        <dgm:presLayoutVars>
          <dgm:bulletEnabled val="1"/>
        </dgm:presLayoutVars>
      </dgm:prSet>
      <dgm:spPr/>
    </dgm:pt>
    <dgm:pt modelId="{082BB78A-5BDC-4C53-8D15-76AF174853C6}" type="pres">
      <dgm:prSet presAssocID="{40846A91-8232-4700-8A56-C22ABBF4251B}" presName="rect2" presStyleLbl="fgImgPlace1" presStyleIdx="2" presStyleCnt="6"/>
      <dgm:spPr>
        <a:solidFill>
          <a:srgbClr val="FE5454"/>
        </a:solidFill>
      </dgm:spPr>
    </dgm:pt>
    <dgm:pt modelId="{F9680CC2-AE5B-4FFF-AA57-303CCCCC3E39}" type="pres">
      <dgm:prSet presAssocID="{A9FC0F05-3AEB-445A-901B-C14CDEC76AC9}" presName="sibTrans" presStyleCnt="0"/>
      <dgm:spPr/>
    </dgm:pt>
    <dgm:pt modelId="{F7064F9C-57DD-4560-8059-746C26173240}" type="pres">
      <dgm:prSet presAssocID="{3DA3F091-7122-4E5B-865E-DA739B18757C}" presName="composite" presStyleCnt="0"/>
      <dgm:spPr/>
    </dgm:pt>
    <dgm:pt modelId="{536B7F13-37B1-47D9-8BA0-D85282A107E8}" type="pres">
      <dgm:prSet presAssocID="{3DA3F091-7122-4E5B-865E-DA739B18757C}" presName="rect1" presStyleLbl="trAlignAcc1" presStyleIdx="3" presStyleCnt="6">
        <dgm:presLayoutVars>
          <dgm:bulletEnabled val="1"/>
        </dgm:presLayoutVars>
      </dgm:prSet>
      <dgm:spPr/>
    </dgm:pt>
    <dgm:pt modelId="{49C9E01A-30BF-417C-A09F-8D008BA384F2}" type="pres">
      <dgm:prSet presAssocID="{3DA3F091-7122-4E5B-865E-DA739B18757C}" presName="rect2" presStyleLbl="fgImgPlace1" presStyleIdx="3" presStyleCnt="6"/>
      <dgm:spPr>
        <a:solidFill>
          <a:srgbClr val="E43438"/>
        </a:solidFill>
      </dgm:spPr>
    </dgm:pt>
    <dgm:pt modelId="{CBABC1FE-9F1E-482E-B9A1-253FA20D9FB8}" type="pres">
      <dgm:prSet presAssocID="{7F0B1D27-09F7-48DD-9B6B-156790E00C83}" presName="sibTrans" presStyleCnt="0"/>
      <dgm:spPr/>
    </dgm:pt>
    <dgm:pt modelId="{BF2A35B9-DD5F-45FE-9927-B371018B5A7E}" type="pres">
      <dgm:prSet presAssocID="{44569A21-0BA7-4FD6-837D-05D57E3C3A74}" presName="composite" presStyleCnt="0"/>
      <dgm:spPr/>
    </dgm:pt>
    <dgm:pt modelId="{CB3A9E12-1D6D-4246-AD7C-727214E6D4F3}" type="pres">
      <dgm:prSet presAssocID="{44569A21-0BA7-4FD6-837D-05D57E3C3A74}" presName="rect1" presStyleLbl="trAlignAcc1" presStyleIdx="4" presStyleCnt="6">
        <dgm:presLayoutVars>
          <dgm:bulletEnabled val="1"/>
        </dgm:presLayoutVars>
      </dgm:prSet>
      <dgm:spPr/>
    </dgm:pt>
    <dgm:pt modelId="{56AD5BB5-388B-4C7C-8341-9B9DA56FDA80}" type="pres">
      <dgm:prSet presAssocID="{44569A21-0BA7-4FD6-837D-05D57E3C3A74}" presName="rect2" presStyleLbl="fgImgPlace1" presStyleIdx="4" presStyleCnt="6"/>
      <dgm:spPr>
        <a:solidFill>
          <a:srgbClr val="E43438"/>
        </a:solidFill>
      </dgm:spPr>
    </dgm:pt>
    <dgm:pt modelId="{6F3406AB-2064-4E1A-AC9B-D7AF9FAB1C6B}" type="pres">
      <dgm:prSet presAssocID="{4D7CFB59-69B5-477B-9E0D-487C69F5C3A9}" presName="sibTrans" presStyleCnt="0"/>
      <dgm:spPr/>
    </dgm:pt>
    <dgm:pt modelId="{B1E2F924-B748-4E3B-985C-AA5EBB8743FD}" type="pres">
      <dgm:prSet presAssocID="{692CFAF4-FD05-40E6-98E4-9BF36398CCAD}" presName="composite" presStyleCnt="0"/>
      <dgm:spPr/>
    </dgm:pt>
    <dgm:pt modelId="{F00264CB-BAE7-42A6-A365-C65FFD3ACDC8}" type="pres">
      <dgm:prSet presAssocID="{692CFAF4-FD05-40E6-98E4-9BF36398CCAD}" presName="rect1" presStyleLbl="trAlignAcc1" presStyleIdx="5" presStyleCnt="6">
        <dgm:presLayoutVars>
          <dgm:bulletEnabled val="1"/>
        </dgm:presLayoutVars>
      </dgm:prSet>
      <dgm:spPr/>
    </dgm:pt>
    <dgm:pt modelId="{9DCBFAAB-B7E8-4F4A-89C8-14CC5A076086}" type="pres">
      <dgm:prSet presAssocID="{692CFAF4-FD05-40E6-98E4-9BF36398CCAD}" presName="rect2" presStyleLbl="fgImgPlace1" presStyleIdx="5" presStyleCnt="6"/>
      <dgm:spPr>
        <a:solidFill>
          <a:srgbClr val="FE5454"/>
        </a:solidFill>
      </dgm:spPr>
    </dgm:pt>
  </dgm:ptLst>
  <dgm:cxnLst>
    <dgm:cxn modelId="{2668A50A-FB0F-4EB5-8CB1-30C6F7172266}" srcId="{59D97141-0372-48B3-8979-3AAF86157CF6}" destId="{40846A91-8232-4700-8A56-C22ABBF4251B}" srcOrd="2" destOrd="0" parTransId="{4703D921-3B0B-46FF-9CD3-AE57BCBA98B0}" sibTransId="{A9FC0F05-3AEB-445A-901B-C14CDEC76AC9}"/>
    <dgm:cxn modelId="{B81F7810-C744-4F13-870A-E54825C8C71E}" srcId="{59D97141-0372-48B3-8979-3AAF86157CF6}" destId="{1C820179-79B8-47DC-BC78-EAACF0883F69}" srcOrd="1" destOrd="0" parTransId="{14F0E89E-0377-43AA-8E29-411ABFBB2032}" sibTransId="{047C9970-4479-475C-BB92-B1AECDB72796}"/>
    <dgm:cxn modelId="{C8F88B28-3729-453B-808C-17C1B8F4ACF9}" type="presOf" srcId="{3DA3F091-7122-4E5B-865E-DA739B18757C}" destId="{536B7F13-37B1-47D9-8BA0-D85282A107E8}" srcOrd="0" destOrd="0" presId="urn:microsoft.com/office/officeart/2008/layout/PictureStrips"/>
    <dgm:cxn modelId="{B7E22148-693B-4456-A873-22CD2CC1767F}" type="presOf" srcId="{59D97141-0372-48B3-8979-3AAF86157CF6}" destId="{012A59C0-8606-4C72-9945-915997869559}" srcOrd="0" destOrd="0" presId="urn:microsoft.com/office/officeart/2008/layout/PictureStrips"/>
    <dgm:cxn modelId="{9FE32872-2F20-431C-B6E3-3A9652FAE8DC}" type="presOf" srcId="{40846A91-8232-4700-8A56-C22ABBF4251B}" destId="{2DAA7377-7213-4A90-B4D1-E171603EA309}" srcOrd="0" destOrd="0" presId="urn:microsoft.com/office/officeart/2008/layout/PictureStrips"/>
    <dgm:cxn modelId="{041CEBA7-DC39-4670-B95B-DAAF7F2BE4D4}" srcId="{59D97141-0372-48B3-8979-3AAF86157CF6}" destId="{44569A21-0BA7-4FD6-837D-05D57E3C3A74}" srcOrd="4" destOrd="0" parTransId="{A011AEDD-B9DD-453E-9942-747824971EA0}" sibTransId="{4D7CFB59-69B5-477B-9E0D-487C69F5C3A9}"/>
    <dgm:cxn modelId="{EB285EC0-1EA4-453E-ADF5-6D1A005B28A5}" srcId="{59D97141-0372-48B3-8979-3AAF86157CF6}" destId="{3DA3F091-7122-4E5B-865E-DA739B18757C}" srcOrd="3" destOrd="0" parTransId="{9EC2CCF6-FFD3-485C-A7F2-56F7B4D2608B}" sibTransId="{7F0B1D27-09F7-48DD-9B6B-156790E00C83}"/>
    <dgm:cxn modelId="{4A49CBC3-61D9-404A-AB16-56B4711664F4}" type="presOf" srcId="{44569A21-0BA7-4FD6-837D-05D57E3C3A74}" destId="{CB3A9E12-1D6D-4246-AD7C-727214E6D4F3}" srcOrd="0" destOrd="0" presId="urn:microsoft.com/office/officeart/2008/layout/PictureStrips"/>
    <dgm:cxn modelId="{484D51CF-A360-441C-B014-E7D5BD68540C}" srcId="{59D97141-0372-48B3-8979-3AAF86157CF6}" destId="{692CFAF4-FD05-40E6-98E4-9BF36398CCAD}" srcOrd="5" destOrd="0" parTransId="{8000485E-FD50-4B39-B7E8-4835A0BA2B72}" sibTransId="{4CD5814B-A618-4038-BA33-B3528A2A89FF}"/>
    <dgm:cxn modelId="{3A31F4CF-33AE-448C-9D7E-45486794365A}" type="presOf" srcId="{4693786C-6F39-463D-A582-5B1240245456}" destId="{18B6EBFA-8FCB-46C8-998B-3DE0A81DA19C}" srcOrd="0" destOrd="0" presId="urn:microsoft.com/office/officeart/2008/layout/PictureStrips"/>
    <dgm:cxn modelId="{0A488AE8-BC82-41D8-92AF-03E244B58F5E}" srcId="{59D97141-0372-48B3-8979-3AAF86157CF6}" destId="{4693786C-6F39-463D-A582-5B1240245456}" srcOrd="0" destOrd="0" parTransId="{D440FA21-9ED8-4EB3-9169-6059B0AB3D68}" sibTransId="{4A33E741-AE33-4253-BDE9-749F30B75816}"/>
    <dgm:cxn modelId="{C0FE6BF3-59A0-4D34-A2EE-FE17F6C8FBA5}" type="presOf" srcId="{1C820179-79B8-47DC-BC78-EAACF0883F69}" destId="{8D622658-8663-484D-ADE1-5D303C85C2F2}" srcOrd="0" destOrd="0" presId="urn:microsoft.com/office/officeart/2008/layout/PictureStrips"/>
    <dgm:cxn modelId="{6D58A1FA-3458-4C7C-A7BE-A1AE2B504AA0}" type="presOf" srcId="{692CFAF4-FD05-40E6-98E4-9BF36398CCAD}" destId="{F00264CB-BAE7-42A6-A365-C65FFD3ACDC8}" srcOrd="0" destOrd="0" presId="urn:microsoft.com/office/officeart/2008/layout/PictureStrips"/>
    <dgm:cxn modelId="{BB355511-CDB7-45A5-98F6-C2572084C954}" type="presParOf" srcId="{012A59C0-8606-4C72-9945-915997869559}" destId="{689D8F5D-9B57-415A-B5A7-2DD44CA78C4A}" srcOrd="0" destOrd="0" presId="urn:microsoft.com/office/officeart/2008/layout/PictureStrips"/>
    <dgm:cxn modelId="{B728E90D-809E-4138-80D7-62D0422977BF}" type="presParOf" srcId="{689D8F5D-9B57-415A-B5A7-2DD44CA78C4A}" destId="{18B6EBFA-8FCB-46C8-998B-3DE0A81DA19C}" srcOrd="0" destOrd="0" presId="urn:microsoft.com/office/officeart/2008/layout/PictureStrips"/>
    <dgm:cxn modelId="{D3DEF978-4DC4-4594-B4A8-E7C079DACB43}" type="presParOf" srcId="{689D8F5D-9B57-415A-B5A7-2DD44CA78C4A}" destId="{D6D557BD-2FF2-4F92-97AF-02FAEE39784C}" srcOrd="1" destOrd="0" presId="urn:microsoft.com/office/officeart/2008/layout/PictureStrips"/>
    <dgm:cxn modelId="{A62AD297-53FD-4D93-B716-9071CB4E813E}" type="presParOf" srcId="{012A59C0-8606-4C72-9945-915997869559}" destId="{21C364C4-B345-404E-9CC8-FF3A04D8BB5B}" srcOrd="1" destOrd="0" presId="urn:microsoft.com/office/officeart/2008/layout/PictureStrips"/>
    <dgm:cxn modelId="{AD362B6D-E7A0-4D7E-A624-A02BCE4E4D77}" type="presParOf" srcId="{012A59C0-8606-4C72-9945-915997869559}" destId="{AA380CA6-E2B1-4ECD-8EE4-EDE2860B3A1C}" srcOrd="2" destOrd="0" presId="urn:microsoft.com/office/officeart/2008/layout/PictureStrips"/>
    <dgm:cxn modelId="{33A18C6B-6A32-4893-95B8-425927B3C879}" type="presParOf" srcId="{AA380CA6-E2B1-4ECD-8EE4-EDE2860B3A1C}" destId="{8D622658-8663-484D-ADE1-5D303C85C2F2}" srcOrd="0" destOrd="0" presId="urn:microsoft.com/office/officeart/2008/layout/PictureStrips"/>
    <dgm:cxn modelId="{24FE44C6-A4E4-4443-A6A5-8F1576D6BF0F}" type="presParOf" srcId="{AA380CA6-E2B1-4ECD-8EE4-EDE2860B3A1C}" destId="{11BC4B87-EEC2-48CF-B5BF-2005BD62B306}" srcOrd="1" destOrd="0" presId="urn:microsoft.com/office/officeart/2008/layout/PictureStrips"/>
    <dgm:cxn modelId="{441E9F2F-C68D-4506-9542-628962D6FD77}" type="presParOf" srcId="{012A59C0-8606-4C72-9945-915997869559}" destId="{B9FF12CC-F16F-4D5A-889C-A89CCC4BC559}" srcOrd="3" destOrd="0" presId="urn:microsoft.com/office/officeart/2008/layout/PictureStrips"/>
    <dgm:cxn modelId="{39DA3CD6-BFB4-435D-9744-A200EA03F85E}" type="presParOf" srcId="{012A59C0-8606-4C72-9945-915997869559}" destId="{A38CB941-E875-4525-839D-4196764E458E}" srcOrd="4" destOrd="0" presId="urn:microsoft.com/office/officeart/2008/layout/PictureStrips"/>
    <dgm:cxn modelId="{56367E02-89E7-4E2D-A7DD-8768FA344184}" type="presParOf" srcId="{A38CB941-E875-4525-839D-4196764E458E}" destId="{2DAA7377-7213-4A90-B4D1-E171603EA309}" srcOrd="0" destOrd="0" presId="urn:microsoft.com/office/officeart/2008/layout/PictureStrips"/>
    <dgm:cxn modelId="{E256697F-F8B8-4E7A-8839-4EFAEF65C3AA}" type="presParOf" srcId="{A38CB941-E875-4525-839D-4196764E458E}" destId="{082BB78A-5BDC-4C53-8D15-76AF174853C6}" srcOrd="1" destOrd="0" presId="urn:microsoft.com/office/officeart/2008/layout/PictureStrips"/>
    <dgm:cxn modelId="{F30F4667-F1AC-4A0B-8E8B-318D2F06207D}" type="presParOf" srcId="{012A59C0-8606-4C72-9945-915997869559}" destId="{F9680CC2-AE5B-4FFF-AA57-303CCCCC3E39}" srcOrd="5" destOrd="0" presId="urn:microsoft.com/office/officeart/2008/layout/PictureStrips"/>
    <dgm:cxn modelId="{87F2022D-0ABA-406E-BAF0-9082EFE4BFB7}" type="presParOf" srcId="{012A59C0-8606-4C72-9945-915997869559}" destId="{F7064F9C-57DD-4560-8059-746C26173240}" srcOrd="6" destOrd="0" presId="urn:microsoft.com/office/officeart/2008/layout/PictureStrips"/>
    <dgm:cxn modelId="{6CC7A779-C4A0-4D99-BB20-25560B919E89}" type="presParOf" srcId="{F7064F9C-57DD-4560-8059-746C26173240}" destId="{536B7F13-37B1-47D9-8BA0-D85282A107E8}" srcOrd="0" destOrd="0" presId="urn:microsoft.com/office/officeart/2008/layout/PictureStrips"/>
    <dgm:cxn modelId="{5A103ECD-AD94-469E-B9CF-2566B5A33F3C}" type="presParOf" srcId="{F7064F9C-57DD-4560-8059-746C26173240}" destId="{49C9E01A-30BF-417C-A09F-8D008BA384F2}" srcOrd="1" destOrd="0" presId="urn:microsoft.com/office/officeart/2008/layout/PictureStrips"/>
    <dgm:cxn modelId="{42654D88-B138-45D2-A093-09FA59576193}" type="presParOf" srcId="{012A59C0-8606-4C72-9945-915997869559}" destId="{CBABC1FE-9F1E-482E-B9A1-253FA20D9FB8}" srcOrd="7" destOrd="0" presId="urn:microsoft.com/office/officeart/2008/layout/PictureStrips"/>
    <dgm:cxn modelId="{B5007AAD-C198-42A0-8296-B6CAA3F6E49F}" type="presParOf" srcId="{012A59C0-8606-4C72-9945-915997869559}" destId="{BF2A35B9-DD5F-45FE-9927-B371018B5A7E}" srcOrd="8" destOrd="0" presId="urn:microsoft.com/office/officeart/2008/layout/PictureStrips"/>
    <dgm:cxn modelId="{1CCD90F8-C491-44E5-8814-955DC8006F15}" type="presParOf" srcId="{BF2A35B9-DD5F-45FE-9927-B371018B5A7E}" destId="{CB3A9E12-1D6D-4246-AD7C-727214E6D4F3}" srcOrd="0" destOrd="0" presId="urn:microsoft.com/office/officeart/2008/layout/PictureStrips"/>
    <dgm:cxn modelId="{4EA2D9D5-F20B-4CC0-9A5F-B3310E296596}" type="presParOf" srcId="{BF2A35B9-DD5F-45FE-9927-B371018B5A7E}" destId="{56AD5BB5-388B-4C7C-8341-9B9DA56FDA80}" srcOrd="1" destOrd="0" presId="urn:microsoft.com/office/officeart/2008/layout/PictureStrips"/>
    <dgm:cxn modelId="{48BA362F-D35F-490C-865D-F15E082F6E47}" type="presParOf" srcId="{012A59C0-8606-4C72-9945-915997869559}" destId="{6F3406AB-2064-4E1A-AC9B-D7AF9FAB1C6B}" srcOrd="9" destOrd="0" presId="urn:microsoft.com/office/officeart/2008/layout/PictureStrips"/>
    <dgm:cxn modelId="{E2F0C311-F9FC-40CC-8D77-AA45F894FF8B}" type="presParOf" srcId="{012A59C0-8606-4C72-9945-915997869559}" destId="{B1E2F924-B748-4E3B-985C-AA5EBB8743FD}" srcOrd="10" destOrd="0" presId="urn:microsoft.com/office/officeart/2008/layout/PictureStrips"/>
    <dgm:cxn modelId="{4420A841-1ABB-4100-BF76-C26FF78ABF9E}" type="presParOf" srcId="{B1E2F924-B748-4E3B-985C-AA5EBB8743FD}" destId="{F00264CB-BAE7-42A6-A365-C65FFD3ACDC8}" srcOrd="0" destOrd="0" presId="urn:microsoft.com/office/officeart/2008/layout/PictureStrips"/>
    <dgm:cxn modelId="{1320FDFE-CFAC-4F96-B10F-B38FE1FAD66D}" type="presParOf" srcId="{B1E2F924-B748-4E3B-985C-AA5EBB8743FD}" destId="{9DCBFAAB-B7E8-4F4A-89C8-14CC5A07608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F45EDA3-77CF-460E-9F6D-FD5F215FE5D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40AA6E3-A0BE-457F-A69F-10A190172ED7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900" dirty="0"/>
            <a:t>Riconosciment</a:t>
          </a:r>
          <a:r>
            <a:rPr lang="it-IT" sz="1000" dirty="0"/>
            <a:t>o del contributo entro 45 giorni </a:t>
          </a:r>
        </a:p>
      </dgm:t>
    </dgm:pt>
    <dgm:pt modelId="{74F18CD4-0C74-4C6B-A58F-09F9AA1D843B}" type="parTrans" cxnId="{C0424B3E-EE30-4BD9-B597-EB821BE4AF5C}">
      <dgm:prSet/>
      <dgm:spPr/>
      <dgm:t>
        <a:bodyPr/>
        <a:lstStyle/>
        <a:p>
          <a:endParaRPr lang="it-IT"/>
        </a:p>
      </dgm:t>
    </dgm:pt>
    <dgm:pt modelId="{923D11F4-A65F-449D-BA7D-C790CCD99A98}" type="sibTrans" cxnId="{C0424B3E-EE30-4BD9-B597-EB821BE4AF5C}">
      <dgm:prSet/>
      <dgm:spPr/>
      <dgm:t>
        <a:bodyPr/>
        <a:lstStyle/>
        <a:p>
          <a:endParaRPr lang="it-IT"/>
        </a:p>
      </dgm:t>
    </dgm:pt>
    <dgm:pt modelId="{7F2BD9B0-B910-4B15-8B33-81A3E9186236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200" dirty="0"/>
            <a:t>Già realizzato</a:t>
          </a:r>
          <a:endParaRPr lang="it-IT" sz="700" dirty="0"/>
        </a:p>
      </dgm:t>
    </dgm:pt>
    <dgm:pt modelId="{E64CB294-EB0B-4831-8449-A4FB74BB3A9C}" type="parTrans" cxnId="{EB774246-99FD-4B09-B8BE-242FF21703FA}">
      <dgm:prSet/>
      <dgm:spPr/>
      <dgm:t>
        <a:bodyPr/>
        <a:lstStyle/>
        <a:p>
          <a:endParaRPr lang="it-IT"/>
        </a:p>
      </dgm:t>
    </dgm:pt>
    <dgm:pt modelId="{4D5B14D0-6CD9-488E-9E50-2ACF2881D8C7}" type="sibTrans" cxnId="{EB774246-99FD-4B09-B8BE-242FF21703FA}">
      <dgm:prSet/>
      <dgm:spPr/>
      <dgm:t>
        <a:bodyPr/>
        <a:lstStyle/>
        <a:p>
          <a:endParaRPr lang="it-IT"/>
        </a:p>
      </dgm:t>
    </dgm:pt>
    <dgm:pt modelId="{ACA49963-9A99-4503-ADD7-DC2DE111AB8B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100" dirty="0"/>
            <a:t>Invio fatture e documenti</a:t>
          </a:r>
          <a:r>
            <a:rPr lang="it-IT" sz="1200" dirty="0"/>
            <a:t> </a:t>
          </a:r>
        </a:p>
      </dgm:t>
    </dgm:pt>
    <dgm:pt modelId="{43FC6697-E6C7-4BFC-8950-EA7204770F5D}" type="parTrans" cxnId="{30C50DF7-E858-43B0-B378-1EB4E337FDDD}">
      <dgm:prSet/>
      <dgm:spPr/>
      <dgm:t>
        <a:bodyPr/>
        <a:lstStyle/>
        <a:p>
          <a:endParaRPr lang="it-IT"/>
        </a:p>
      </dgm:t>
    </dgm:pt>
    <dgm:pt modelId="{309C9043-24ED-4CF5-B4ED-A45E3256CAC7}" type="sibTrans" cxnId="{30C50DF7-E858-43B0-B378-1EB4E337FDDD}">
      <dgm:prSet/>
      <dgm:spPr/>
      <dgm:t>
        <a:bodyPr/>
        <a:lstStyle/>
        <a:p>
          <a:endParaRPr lang="it-IT"/>
        </a:p>
      </dgm:t>
    </dgm:pt>
    <dgm:pt modelId="{C0415DB9-122A-4F36-B9BD-8451F12D526B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900" dirty="0"/>
            <a:t>Rendicontazione: verifica corrispondenza  attività previste/realizzate  </a:t>
          </a:r>
        </a:p>
      </dgm:t>
    </dgm:pt>
    <dgm:pt modelId="{E40A423F-6A3E-418D-854E-08D624244401}" type="parTrans" cxnId="{95016443-A53D-413D-B1C2-9D314E3E1BA8}">
      <dgm:prSet/>
      <dgm:spPr/>
      <dgm:t>
        <a:bodyPr/>
        <a:lstStyle/>
        <a:p>
          <a:endParaRPr lang="it-IT"/>
        </a:p>
      </dgm:t>
    </dgm:pt>
    <dgm:pt modelId="{2B6D1B5B-7B2F-4C00-878B-14763867D5F8}" type="sibTrans" cxnId="{95016443-A53D-413D-B1C2-9D314E3E1BA8}">
      <dgm:prSet/>
      <dgm:spPr/>
      <dgm:t>
        <a:bodyPr/>
        <a:lstStyle/>
        <a:p>
          <a:endParaRPr lang="it-IT"/>
        </a:p>
      </dgm:t>
    </dgm:pt>
    <dgm:pt modelId="{404541F4-6DB2-4837-A61D-70021B3D6FDC}">
      <dgm:prSet phldrT="[Tes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dirty="0"/>
            <a:t>verifica regolarità contributiva, aiuti di stato e altro</a:t>
          </a:r>
        </a:p>
      </dgm:t>
    </dgm:pt>
    <dgm:pt modelId="{433E8EED-532F-4A48-9D66-07CFC975E435}" type="parTrans" cxnId="{DC6A24DD-4EDF-4DF9-9A09-9A4B6081E790}">
      <dgm:prSet/>
      <dgm:spPr/>
      <dgm:t>
        <a:bodyPr/>
        <a:lstStyle/>
        <a:p>
          <a:endParaRPr lang="it-IT"/>
        </a:p>
      </dgm:t>
    </dgm:pt>
    <dgm:pt modelId="{5BF5E0F2-98AD-473C-B12F-742BA468D048}" type="sibTrans" cxnId="{DC6A24DD-4EDF-4DF9-9A09-9A4B6081E790}">
      <dgm:prSet/>
      <dgm:spPr/>
      <dgm:t>
        <a:bodyPr/>
        <a:lstStyle/>
        <a:p>
          <a:endParaRPr lang="it-IT"/>
        </a:p>
      </dgm:t>
    </dgm:pt>
    <dgm:pt modelId="{D93ADB85-AABA-43AD-8FC4-D191772C2841}" type="pres">
      <dgm:prSet presAssocID="{CF45EDA3-77CF-460E-9F6D-FD5F215FE5D7}" presName="Name0" presStyleCnt="0">
        <dgm:presLayoutVars>
          <dgm:dir/>
          <dgm:animLvl val="lvl"/>
          <dgm:resizeHandles val="exact"/>
        </dgm:presLayoutVars>
      </dgm:prSet>
      <dgm:spPr/>
    </dgm:pt>
    <dgm:pt modelId="{DAC33E4B-9CB4-483E-B30C-F382E9EFBAA5}" type="pres">
      <dgm:prSet presAssocID="{940AA6E3-A0BE-457F-A69F-10A190172ED7}" presName="parTxOnly" presStyleLbl="node1" presStyleIdx="0" presStyleCnt="5" custAng="0" custFlipVert="0" custScaleX="2000000" custScaleY="2000000" custLinFactX="100922" custLinFactY="100000" custLinFactNeighborX="200000" custLinFactNeighborY="188305">
        <dgm:presLayoutVars>
          <dgm:chMax val="0"/>
          <dgm:chPref val="0"/>
          <dgm:bulletEnabled val="1"/>
        </dgm:presLayoutVars>
      </dgm:prSet>
      <dgm:spPr/>
    </dgm:pt>
    <dgm:pt modelId="{A3BBBD11-0748-436E-BB2A-161AED7D528C}" type="pres">
      <dgm:prSet presAssocID="{923D11F4-A65F-449D-BA7D-C790CCD99A98}" presName="parTxOnlySpace" presStyleCnt="0"/>
      <dgm:spPr/>
    </dgm:pt>
    <dgm:pt modelId="{943E25DA-F618-4D8C-A998-332CFF8504DE}" type="pres">
      <dgm:prSet presAssocID="{7F2BD9B0-B910-4B15-8B33-81A3E9186236}" presName="parTxOnly" presStyleLbl="node1" presStyleIdx="1" presStyleCnt="5" custAng="1358923" custScaleX="1881875" custScaleY="1947114" custLinFactX="-638599" custLinFactY="-1009921" custLinFactNeighborX="-700000" custLinFactNeighborY="-1100000">
        <dgm:presLayoutVars>
          <dgm:chMax val="0"/>
          <dgm:chPref val="0"/>
          <dgm:bulletEnabled val="1"/>
        </dgm:presLayoutVars>
      </dgm:prSet>
      <dgm:spPr/>
    </dgm:pt>
    <dgm:pt modelId="{3A753DCF-4BA4-49BD-96F0-5930135B12C1}" type="pres">
      <dgm:prSet presAssocID="{4D5B14D0-6CD9-488E-9E50-2ACF2881D8C7}" presName="parTxOnlySpace" presStyleCnt="0"/>
      <dgm:spPr/>
    </dgm:pt>
    <dgm:pt modelId="{EB47354C-3A75-4090-A2A4-4441C59EF48C}" type="pres">
      <dgm:prSet presAssocID="{ACA49963-9A99-4503-ADD7-DC2DE111AB8B}" presName="parTxOnly" presStyleLbl="node1" presStyleIdx="2" presStyleCnt="5" custScaleX="2000000" custScaleY="2000000" custLinFactX="-735409" custLinFactY="97437" custLinFactNeighborX="-800000" custLinFactNeighborY="100000">
        <dgm:presLayoutVars>
          <dgm:chMax val="0"/>
          <dgm:chPref val="0"/>
          <dgm:bulletEnabled val="1"/>
        </dgm:presLayoutVars>
      </dgm:prSet>
      <dgm:spPr/>
    </dgm:pt>
    <dgm:pt modelId="{B55B5514-39CA-4E8C-9C1E-4D4DE942A22D}" type="pres">
      <dgm:prSet presAssocID="{309C9043-24ED-4CF5-B4ED-A45E3256CAC7}" presName="parTxOnlySpace" presStyleCnt="0"/>
      <dgm:spPr/>
    </dgm:pt>
    <dgm:pt modelId="{14B24878-9515-4668-90AE-ECC352D96A6D}" type="pres">
      <dgm:prSet presAssocID="{C0415DB9-122A-4F36-B9BD-8451F12D526B}" presName="parTxOnly" presStyleLbl="node1" presStyleIdx="3" presStyleCnt="5" custAng="0" custScaleX="2000000" custScaleY="2000000" custLinFactX="-1028571" custLinFactY="100000" custLinFactNeighborX="-1100000" custLinFactNeighborY="104704">
        <dgm:presLayoutVars>
          <dgm:chMax val="0"/>
          <dgm:chPref val="0"/>
          <dgm:bulletEnabled val="1"/>
        </dgm:presLayoutVars>
      </dgm:prSet>
      <dgm:spPr/>
    </dgm:pt>
    <dgm:pt modelId="{4817ED2D-B006-4C0E-A790-E59DEBCD6B86}" type="pres">
      <dgm:prSet presAssocID="{2B6D1B5B-7B2F-4C00-878B-14763867D5F8}" presName="parTxOnlySpace" presStyleCnt="0"/>
      <dgm:spPr/>
    </dgm:pt>
    <dgm:pt modelId="{579C1DED-A0AE-48AB-8526-1621EA49D361}" type="pres">
      <dgm:prSet presAssocID="{404541F4-6DB2-4837-A61D-70021B3D6FDC}" presName="parTxOnly" presStyleLbl="node1" presStyleIdx="4" presStyleCnt="5" custAng="0" custScaleX="2000000" custScaleY="2000000" custLinFactX="-1351416" custLinFactY="100000" custLinFactNeighborX="-1400000" custLinFactNeighborY="104700">
        <dgm:presLayoutVars>
          <dgm:chMax val="0"/>
          <dgm:chPref val="0"/>
          <dgm:bulletEnabled val="1"/>
        </dgm:presLayoutVars>
      </dgm:prSet>
      <dgm:spPr/>
    </dgm:pt>
  </dgm:ptLst>
  <dgm:cxnLst>
    <dgm:cxn modelId="{6B30C620-5E57-41EB-884F-B8D04DB55B76}" type="presOf" srcId="{CF45EDA3-77CF-460E-9F6D-FD5F215FE5D7}" destId="{D93ADB85-AABA-43AD-8FC4-D191772C2841}" srcOrd="0" destOrd="0" presId="urn:microsoft.com/office/officeart/2005/8/layout/chevron1"/>
    <dgm:cxn modelId="{C0424B3E-EE30-4BD9-B597-EB821BE4AF5C}" srcId="{CF45EDA3-77CF-460E-9F6D-FD5F215FE5D7}" destId="{940AA6E3-A0BE-457F-A69F-10A190172ED7}" srcOrd="0" destOrd="0" parTransId="{74F18CD4-0C74-4C6B-A58F-09F9AA1D843B}" sibTransId="{923D11F4-A65F-449D-BA7D-C790CCD99A98}"/>
    <dgm:cxn modelId="{95016443-A53D-413D-B1C2-9D314E3E1BA8}" srcId="{CF45EDA3-77CF-460E-9F6D-FD5F215FE5D7}" destId="{C0415DB9-122A-4F36-B9BD-8451F12D526B}" srcOrd="3" destOrd="0" parTransId="{E40A423F-6A3E-418D-854E-08D624244401}" sibTransId="{2B6D1B5B-7B2F-4C00-878B-14763867D5F8}"/>
    <dgm:cxn modelId="{EB774246-99FD-4B09-B8BE-242FF21703FA}" srcId="{CF45EDA3-77CF-460E-9F6D-FD5F215FE5D7}" destId="{7F2BD9B0-B910-4B15-8B33-81A3E9186236}" srcOrd="1" destOrd="0" parTransId="{E64CB294-EB0B-4831-8449-A4FB74BB3A9C}" sibTransId="{4D5B14D0-6CD9-488E-9E50-2ACF2881D8C7}"/>
    <dgm:cxn modelId="{0682CF46-D3E8-4F86-B3E1-8E772AE640DF}" type="presOf" srcId="{7F2BD9B0-B910-4B15-8B33-81A3E9186236}" destId="{943E25DA-F618-4D8C-A998-332CFF8504DE}" srcOrd="0" destOrd="0" presId="urn:microsoft.com/office/officeart/2005/8/layout/chevron1"/>
    <dgm:cxn modelId="{F719E993-8608-46EB-954B-B217C46DC99E}" type="presOf" srcId="{940AA6E3-A0BE-457F-A69F-10A190172ED7}" destId="{DAC33E4B-9CB4-483E-B30C-F382E9EFBAA5}" srcOrd="0" destOrd="0" presId="urn:microsoft.com/office/officeart/2005/8/layout/chevron1"/>
    <dgm:cxn modelId="{EECE8897-1FB9-42BB-AF83-32BC02D2E53E}" type="presOf" srcId="{ACA49963-9A99-4503-ADD7-DC2DE111AB8B}" destId="{EB47354C-3A75-4090-A2A4-4441C59EF48C}" srcOrd="0" destOrd="0" presId="urn:microsoft.com/office/officeart/2005/8/layout/chevron1"/>
    <dgm:cxn modelId="{09B8BDAD-FC97-461D-9394-070D81C57B2E}" type="presOf" srcId="{C0415DB9-122A-4F36-B9BD-8451F12D526B}" destId="{14B24878-9515-4668-90AE-ECC352D96A6D}" srcOrd="0" destOrd="0" presId="urn:microsoft.com/office/officeart/2005/8/layout/chevron1"/>
    <dgm:cxn modelId="{DC6A24DD-4EDF-4DF9-9A09-9A4B6081E790}" srcId="{CF45EDA3-77CF-460E-9F6D-FD5F215FE5D7}" destId="{404541F4-6DB2-4837-A61D-70021B3D6FDC}" srcOrd="4" destOrd="0" parTransId="{433E8EED-532F-4A48-9D66-07CFC975E435}" sibTransId="{5BF5E0F2-98AD-473C-B12F-742BA468D048}"/>
    <dgm:cxn modelId="{5AA72BF5-1145-4C2D-B420-F8415127396E}" type="presOf" srcId="{404541F4-6DB2-4837-A61D-70021B3D6FDC}" destId="{579C1DED-A0AE-48AB-8526-1621EA49D361}" srcOrd="0" destOrd="0" presId="urn:microsoft.com/office/officeart/2005/8/layout/chevron1"/>
    <dgm:cxn modelId="{30C50DF7-E858-43B0-B378-1EB4E337FDDD}" srcId="{CF45EDA3-77CF-460E-9F6D-FD5F215FE5D7}" destId="{ACA49963-9A99-4503-ADD7-DC2DE111AB8B}" srcOrd="2" destOrd="0" parTransId="{43FC6697-E6C7-4BFC-8950-EA7204770F5D}" sibTransId="{309C9043-24ED-4CF5-B4ED-A45E3256CAC7}"/>
    <dgm:cxn modelId="{A5968CDA-0EC4-43FB-A68D-E37CF51FFFFF}" type="presParOf" srcId="{D93ADB85-AABA-43AD-8FC4-D191772C2841}" destId="{DAC33E4B-9CB4-483E-B30C-F382E9EFBAA5}" srcOrd="0" destOrd="0" presId="urn:microsoft.com/office/officeart/2005/8/layout/chevron1"/>
    <dgm:cxn modelId="{55C45C27-C0EA-4CA5-A263-FAA31E98E6AD}" type="presParOf" srcId="{D93ADB85-AABA-43AD-8FC4-D191772C2841}" destId="{A3BBBD11-0748-436E-BB2A-161AED7D528C}" srcOrd="1" destOrd="0" presId="urn:microsoft.com/office/officeart/2005/8/layout/chevron1"/>
    <dgm:cxn modelId="{0641A835-3F2A-49CA-81DC-2BB493269B43}" type="presParOf" srcId="{D93ADB85-AABA-43AD-8FC4-D191772C2841}" destId="{943E25DA-F618-4D8C-A998-332CFF8504DE}" srcOrd="2" destOrd="0" presId="urn:microsoft.com/office/officeart/2005/8/layout/chevron1"/>
    <dgm:cxn modelId="{9C8A9F42-7944-4588-81AE-7327C32F03F6}" type="presParOf" srcId="{D93ADB85-AABA-43AD-8FC4-D191772C2841}" destId="{3A753DCF-4BA4-49BD-96F0-5930135B12C1}" srcOrd="3" destOrd="0" presId="urn:microsoft.com/office/officeart/2005/8/layout/chevron1"/>
    <dgm:cxn modelId="{7D17C410-6EB0-4E7F-AA63-3FE5E18C7252}" type="presParOf" srcId="{D93ADB85-AABA-43AD-8FC4-D191772C2841}" destId="{EB47354C-3A75-4090-A2A4-4441C59EF48C}" srcOrd="4" destOrd="0" presId="urn:microsoft.com/office/officeart/2005/8/layout/chevron1"/>
    <dgm:cxn modelId="{AF2B1AAA-3B0D-430E-BF0F-09E5E4C4B7B8}" type="presParOf" srcId="{D93ADB85-AABA-43AD-8FC4-D191772C2841}" destId="{B55B5514-39CA-4E8C-9C1E-4D4DE942A22D}" srcOrd="5" destOrd="0" presId="urn:microsoft.com/office/officeart/2005/8/layout/chevron1"/>
    <dgm:cxn modelId="{91580C69-6028-467A-9D6C-3D5879A6411B}" type="presParOf" srcId="{D93ADB85-AABA-43AD-8FC4-D191772C2841}" destId="{14B24878-9515-4668-90AE-ECC352D96A6D}" srcOrd="6" destOrd="0" presId="urn:microsoft.com/office/officeart/2005/8/layout/chevron1"/>
    <dgm:cxn modelId="{69E98062-5BA9-4FCE-A9A9-940261C0E498}" type="presParOf" srcId="{D93ADB85-AABA-43AD-8FC4-D191772C2841}" destId="{4817ED2D-B006-4C0E-A790-E59DEBCD6B86}" srcOrd="7" destOrd="0" presId="urn:microsoft.com/office/officeart/2005/8/layout/chevron1"/>
    <dgm:cxn modelId="{CCD67A4F-4D7E-45C5-88AD-59D63239A1A5}" type="presParOf" srcId="{D93ADB85-AABA-43AD-8FC4-D191772C2841}" destId="{579C1DED-A0AE-48AB-8526-1621EA49D361}" srcOrd="8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600" dirty="0"/>
            <a:t>Acquisto o adeguamento tecnico dei centralini per lavoratori non vedenti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16E5EC38-E7B2-4059-BBD6-5A5AB045E5E7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200" dirty="0"/>
            <a:t>acquisizione di servizi di consulenza per la definizione del progetto e la sua realizzazione (</a:t>
          </a:r>
          <a:r>
            <a:rPr lang="it-IT" sz="1200" b="1" dirty="0">
              <a:solidFill>
                <a:schemeClr val="accent2">
                  <a:lumMod val="50000"/>
                </a:schemeClr>
              </a:solidFill>
            </a:rPr>
            <a:t>massimo il 15 % del totale del contributo richiesto</a:t>
          </a:r>
          <a:r>
            <a:rPr lang="it-IT" sz="1200" dirty="0"/>
            <a:t>)</a:t>
          </a:r>
        </a:p>
        <a:p>
          <a:endParaRPr lang="it-IT" dirty="0"/>
        </a:p>
      </dgm:t>
    </dgm:pt>
    <dgm:pt modelId="{6F6137C8-C8BE-47C1-8E3A-3526D3155CA4}" type="parTrans" cxnId="{2B7434C1-91BA-4D27-97B0-58310F3CE5F7}">
      <dgm:prSet/>
      <dgm:spPr/>
      <dgm:t>
        <a:bodyPr/>
        <a:lstStyle/>
        <a:p>
          <a:endParaRPr lang="it-IT"/>
        </a:p>
      </dgm:t>
    </dgm:pt>
    <dgm:pt modelId="{63F52FCE-5292-4331-B371-E4AB019774A6}" type="sibTrans" cxnId="{2B7434C1-91BA-4D27-97B0-58310F3CE5F7}">
      <dgm:prSet/>
      <dgm:spPr/>
      <dgm:t>
        <a:bodyPr/>
        <a:lstStyle/>
        <a:p>
          <a:endParaRPr lang="it-IT"/>
        </a:p>
      </dgm:t>
    </dgm:pt>
    <dgm:pt modelId="{7D7728A1-6F44-4CFD-B4EA-C26192E0B245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dirty="0"/>
            <a:t>spese dedicate alla consulenza e addestramento all’uso della strumentazione tecnologica e dei dispositivi oggetto dell’intervento.</a:t>
          </a:r>
        </a:p>
      </dgm:t>
    </dgm:pt>
    <dgm:pt modelId="{9B899B2A-6E59-43B2-9D40-65E4E388FCC6}" type="parTrans" cxnId="{73F8D80A-6948-4A32-B6AB-F108BD157668}">
      <dgm:prSet/>
      <dgm:spPr/>
      <dgm:t>
        <a:bodyPr/>
        <a:lstStyle/>
        <a:p>
          <a:endParaRPr lang="it-IT"/>
        </a:p>
      </dgm:t>
    </dgm:pt>
    <dgm:pt modelId="{A83A1349-5B3F-40D8-AE0A-8E30C545DEA0}" type="sibTrans" cxnId="{73F8D80A-6948-4A32-B6AB-F108BD157668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3" custLinFactNeighborX="25058" custLinFactNeighborY="-25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3">
        <dgm:presLayoutVars>
          <dgm:bulletEnabled val="1"/>
        </dgm:presLayoutVars>
      </dgm:prSet>
      <dgm:spPr/>
    </dgm:pt>
    <dgm:pt modelId="{8380A107-E649-457E-B94B-418C7181110E}" type="pres">
      <dgm:prSet presAssocID="{3BFC1E23-05F9-4685-9A48-3715AED31B0B}" presName="spacing" presStyleCnt="0"/>
      <dgm:spPr/>
    </dgm:pt>
    <dgm:pt modelId="{6C4A0C11-CCBC-4EFB-9A2D-1F9AF812B87E}" type="pres">
      <dgm:prSet presAssocID="{16E5EC38-E7B2-4059-BBD6-5A5AB045E5E7}" presName="composite" presStyleCnt="0"/>
      <dgm:spPr/>
    </dgm:pt>
    <dgm:pt modelId="{C714883E-A983-4700-83AF-B88A3114CADD}" type="pres">
      <dgm:prSet presAssocID="{16E5EC38-E7B2-4059-BBD6-5A5AB045E5E7}" presName="imgShp" presStyleLbl="fgImgPlace1" presStyleIdx="1" presStyleCnt="3" custLinFactNeighborX="25058" custLinFactNeighborY="-2449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7064A38E-0A3E-4589-B190-28880A117F0C}" type="pres">
      <dgm:prSet presAssocID="{16E5EC38-E7B2-4059-BBD6-5A5AB045E5E7}" presName="txShp" presStyleLbl="node1" presStyleIdx="1" presStyleCnt="3">
        <dgm:presLayoutVars>
          <dgm:bulletEnabled val="1"/>
        </dgm:presLayoutVars>
      </dgm:prSet>
      <dgm:spPr/>
    </dgm:pt>
    <dgm:pt modelId="{3D6F8B3C-B9CF-408A-99C7-E56B5EC1DD11}" type="pres">
      <dgm:prSet presAssocID="{63F52FCE-5292-4331-B371-E4AB019774A6}" presName="spacing" presStyleCnt="0"/>
      <dgm:spPr/>
    </dgm:pt>
    <dgm:pt modelId="{AEA673C0-6401-4737-9F46-B2FC668C957A}" type="pres">
      <dgm:prSet presAssocID="{7D7728A1-6F44-4CFD-B4EA-C26192E0B245}" presName="composite" presStyleCnt="0"/>
      <dgm:spPr/>
    </dgm:pt>
    <dgm:pt modelId="{CC416C8E-2A9F-4C6F-A78B-45EC21D2FC91}" type="pres">
      <dgm:prSet presAssocID="{7D7728A1-6F44-4CFD-B4EA-C26192E0B245}" presName="imgShp" presStyleLbl="fgImgPlace1" presStyleIdx="2" presStyleCnt="3" custScaleX="101737" custScaleY="101392" custLinFactNeighborX="13060" custLinFactNeighborY="213"/>
      <dgm:spPr>
        <a:blipFill rotWithShape="1">
          <a:blip xmlns:r="http://schemas.openxmlformats.org/officeDocument/2006/relationships" r:embed="rId2"/>
          <a:srcRect/>
          <a:stretch>
            <a:fillRect/>
          </a:stretch>
        </a:blipFill>
        <a:ln>
          <a:solidFill>
            <a:srgbClr val="E43438"/>
          </a:solidFill>
        </a:ln>
      </dgm:spPr>
    </dgm:pt>
    <dgm:pt modelId="{B2CACCE3-EFFF-4792-A218-54885025F4D3}" type="pres">
      <dgm:prSet presAssocID="{7D7728A1-6F44-4CFD-B4EA-C26192E0B245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F8D80A-6948-4A32-B6AB-F108BD157668}" srcId="{38F92C9C-EBE2-4253-95C4-DEF180F8BEFF}" destId="{7D7728A1-6F44-4CFD-B4EA-C26192E0B245}" srcOrd="2" destOrd="0" parTransId="{9B899B2A-6E59-43B2-9D40-65E4E388FCC6}" sibTransId="{A83A1349-5B3F-40D8-AE0A-8E30C545DEA0}"/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AD555990-9A71-4A2F-B66C-CD58BD51354D}" type="presOf" srcId="{16E5EC38-E7B2-4059-BBD6-5A5AB045E5E7}" destId="{7064A38E-0A3E-4589-B190-28880A117F0C}" srcOrd="0" destOrd="0" presId="urn:microsoft.com/office/officeart/2005/8/layout/vList3"/>
    <dgm:cxn modelId="{28EB3BA4-55D3-4E1C-895E-7439493D7487}" type="presOf" srcId="{7D7728A1-6F44-4CFD-B4EA-C26192E0B245}" destId="{B2CACCE3-EFFF-4792-A218-54885025F4D3}" srcOrd="0" destOrd="0" presId="urn:microsoft.com/office/officeart/2005/8/layout/vList3"/>
    <dgm:cxn modelId="{2B7434C1-91BA-4D27-97B0-58310F3CE5F7}" srcId="{38F92C9C-EBE2-4253-95C4-DEF180F8BEFF}" destId="{16E5EC38-E7B2-4059-BBD6-5A5AB045E5E7}" srcOrd="1" destOrd="0" parTransId="{6F6137C8-C8BE-47C1-8E3A-3526D3155CA4}" sibTransId="{63F52FCE-5292-4331-B371-E4AB019774A6}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  <dgm:cxn modelId="{5471E46D-8D6E-48E8-B4A7-AFA468128B59}" type="presParOf" srcId="{D4D290BC-0D80-4DA0-BE76-364172C33DDC}" destId="{8380A107-E649-457E-B94B-418C7181110E}" srcOrd="1" destOrd="0" presId="urn:microsoft.com/office/officeart/2005/8/layout/vList3"/>
    <dgm:cxn modelId="{1EE4338C-695B-41BE-BA0C-EC78240907FF}" type="presParOf" srcId="{D4D290BC-0D80-4DA0-BE76-364172C33DDC}" destId="{6C4A0C11-CCBC-4EFB-9A2D-1F9AF812B87E}" srcOrd="2" destOrd="0" presId="urn:microsoft.com/office/officeart/2005/8/layout/vList3"/>
    <dgm:cxn modelId="{AB7CEF5C-6702-40FD-879D-22B4FA0B6A4D}" type="presParOf" srcId="{6C4A0C11-CCBC-4EFB-9A2D-1F9AF812B87E}" destId="{C714883E-A983-4700-83AF-B88A3114CADD}" srcOrd="0" destOrd="0" presId="urn:microsoft.com/office/officeart/2005/8/layout/vList3"/>
    <dgm:cxn modelId="{81AC1DE6-5329-4A1B-A117-4500EFD7AE2A}" type="presParOf" srcId="{6C4A0C11-CCBC-4EFB-9A2D-1F9AF812B87E}" destId="{7064A38E-0A3E-4589-B190-28880A117F0C}" srcOrd="1" destOrd="0" presId="urn:microsoft.com/office/officeart/2005/8/layout/vList3"/>
    <dgm:cxn modelId="{537DDAA3-40C8-4EF7-9243-03ECAFF632D2}" type="presParOf" srcId="{D4D290BC-0D80-4DA0-BE76-364172C33DDC}" destId="{3D6F8B3C-B9CF-408A-99C7-E56B5EC1DD11}" srcOrd="3" destOrd="0" presId="urn:microsoft.com/office/officeart/2005/8/layout/vList3"/>
    <dgm:cxn modelId="{E26BA1B7-0308-47B2-96CF-0C2277DDE0A0}" type="presParOf" srcId="{D4D290BC-0D80-4DA0-BE76-364172C33DDC}" destId="{AEA673C0-6401-4737-9F46-B2FC668C957A}" srcOrd="4" destOrd="0" presId="urn:microsoft.com/office/officeart/2005/8/layout/vList3"/>
    <dgm:cxn modelId="{5D4E8643-1C59-437C-A457-9A8838155DA8}" type="presParOf" srcId="{AEA673C0-6401-4737-9F46-B2FC668C957A}" destId="{CC416C8E-2A9F-4C6F-A78B-45EC21D2FC91}" srcOrd="0" destOrd="0" presId="urn:microsoft.com/office/officeart/2005/8/layout/vList3"/>
    <dgm:cxn modelId="{9B05631B-35E6-4325-8A1E-E22970840B84}" type="presParOf" srcId="{AEA673C0-6401-4737-9F46-B2FC668C957A}" destId="{B2CACCE3-EFFF-4792-A218-54885025F4D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it-IT" sz="1400" dirty="0">
              <a:latin typeface="Calibri"/>
            </a:rPr>
            <a:t>                  </a:t>
          </a:r>
          <a:r>
            <a:rPr lang="it-IT" sz="1400" dirty="0"/>
            <a:t>effettuazione o acquisizione lavori edili per realizzazione o adeguamento impianti,</a:t>
          </a:r>
          <a:r>
            <a:rPr lang="it-IT" sz="1400" dirty="0">
              <a:latin typeface="Calibri"/>
            </a:rPr>
            <a:t> </a:t>
          </a:r>
          <a:r>
            <a:rPr lang="it-IT" sz="1400" dirty="0"/>
            <a:t>compreso l’abbattimento di barriere architettoniche e gli interventi finalizzati a favorire la mobilità autonoma nell’ambiente lavorativo</a:t>
          </a:r>
          <a:r>
            <a:rPr lang="it-IT" sz="1400" dirty="0">
              <a:latin typeface="Calibri"/>
            </a:rPr>
            <a:t> 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ScaleX="74121" custScaleY="92126" custLinFactNeighborX="-93480" custLinFactNeighborY="-2169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50376" custScaleY="100098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400" dirty="0"/>
            <a:t>installazione di barriere protettive trasparenti per postazione di lavoro operativa/ufficio/centralino o altro </a:t>
          </a:r>
          <a:r>
            <a:rPr lang="it-IT" sz="1400" b="1" dirty="0"/>
            <a:t>fino ad un costo massimo di norma non superiore a € 3.000</a:t>
          </a:r>
          <a:r>
            <a:rPr lang="it-IT" sz="1400" dirty="0"/>
            <a:t> </a:t>
          </a:r>
          <a:r>
            <a:rPr lang="it-IT" sz="1400" b="1" dirty="0"/>
            <a:t>per ogni lavoratore disabile </a:t>
          </a:r>
          <a:endParaRPr lang="it-IT" sz="1400" dirty="0"/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LinFactNeighborX="18463" custLinFactNeighborY="-17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14849" custScaleY="125917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400" dirty="0"/>
            <a:t>fornitura e posa di arredi e/o infissi, che favoriscono il mantenimento della distanza tra gli operatori </a:t>
          </a:r>
          <a:r>
            <a:rPr lang="it-IT" sz="1400" b="1" dirty="0"/>
            <a:t>fino ad un costo massimo di norma non superiore a € 6.000 per ogni lavoratore disabile</a:t>
          </a:r>
          <a:r>
            <a:rPr lang="it-IT" sz="1400" dirty="0"/>
            <a:t> 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LinFactNeighborX="25058" custLinFactNeighborY="-25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13794" custScaleY="144783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400" dirty="0"/>
            <a:t> fornitura gel idro-alcolico e sanificazione postazione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LinFactNeighborX="-19837" custLinFactNeighborY="0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34955" custScaleY="125917" custLinFactNeighborX="-1349" custLinFactNeighborY="9666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400" dirty="0"/>
            <a:t>fornitura di Dispositivi di Protezione Individuale: mascherine, guanti, occhiali protettivi, ecc. </a:t>
          </a:r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FlipHor="0" custScaleX="60563" custScaleY="62040" custLinFactNeighborX="-15270" custLinFactNeighborY="-181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50376" custScaleY="99128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t-IT" sz="1400" dirty="0"/>
            <a:t>realizzazione di postazione di lavoro </a:t>
          </a:r>
          <a:r>
            <a:rPr lang="it-IT" sz="1400" b="1" dirty="0"/>
            <a:t>fino ad un costo massimo per lavoratore disabile di €. 3.500 </a:t>
          </a:r>
        </a:p>
        <a:p>
          <a:r>
            <a:rPr lang="it-IT" sz="1400" b="1" dirty="0"/>
            <a:t>PC, monitor, tastiera e mouse ed eventuale stampante, PC portatile, ovvero PC fisso + monitor + webcam,</a:t>
          </a:r>
        </a:p>
        <a:p>
          <a:r>
            <a:rPr lang="it-IT" sz="1400" b="1" dirty="0"/>
            <a:t>eventuali cuffiette con microfono, un cellulare, poltroncina ergonomica</a:t>
          </a:r>
          <a:endParaRPr lang="it-IT" sz="1400" dirty="0"/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ScaleX="79504" custLinFactNeighborX="18463" custLinFactNeighborY="-17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29084" custScaleY="152644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8F92C9C-EBE2-4253-95C4-DEF180F8BEF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12FF3FD-6E71-413E-8BF9-E71E9B78E874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pPr rtl="0"/>
          <a:r>
            <a:rPr lang="it-IT" sz="1400" dirty="0"/>
            <a:t>realizzazione di postazione di lavoro </a:t>
          </a:r>
          <a:r>
            <a:rPr lang="it-IT" sz="1400" u="sng" dirty="0"/>
            <a:t>per ipovedenti</a:t>
          </a:r>
          <a:r>
            <a:rPr lang="it-IT" sz="1400" dirty="0"/>
            <a:t> </a:t>
          </a:r>
          <a:r>
            <a:rPr lang="it-IT" sz="1400" b="1" dirty="0"/>
            <a:t>fino ad un costo massimo per lavoratore disabile di €. 6.000</a:t>
          </a:r>
          <a:r>
            <a:rPr lang="it-IT" sz="1400" b="1" dirty="0">
              <a:latin typeface="Calibri"/>
            </a:rPr>
            <a:t> </a:t>
          </a:r>
          <a:r>
            <a:rPr lang="it-IT" sz="1400" b="1" dirty="0"/>
            <a:t> </a:t>
          </a:r>
          <a:r>
            <a:rPr lang="it-IT" sz="1400" b="0" dirty="0"/>
            <a:t>(per i </a:t>
          </a:r>
          <a:r>
            <a:rPr lang="it-IT" sz="1400" dirty="0"/>
            <a:t>centralini telefonici per i non vedenti non c’è limite di spesa)</a:t>
          </a:r>
          <a:r>
            <a:rPr lang="it-IT" sz="1400" b="1" dirty="0">
              <a:latin typeface="Calibri"/>
            </a:rPr>
            <a:t> </a:t>
          </a:r>
          <a:endParaRPr lang="it-IT" sz="1400" dirty="0"/>
        </a:p>
      </dgm:t>
    </dgm:pt>
    <dgm:pt modelId="{DD10E1C5-B60A-4037-B281-D2A4F971D804}" type="parTrans" cxnId="{C3731F49-B9F1-40FA-A86E-67852616CFF0}">
      <dgm:prSet/>
      <dgm:spPr/>
      <dgm:t>
        <a:bodyPr/>
        <a:lstStyle/>
        <a:p>
          <a:endParaRPr lang="it-IT"/>
        </a:p>
      </dgm:t>
    </dgm:pt>
    <dgm:pt modelId="{3BFC1E23-05F9-4685-9A48-3715AED31B0B}" type="sibTrans" cxnId="{C3731F49-B9F1-40FA-A86E-67852616CFF0}">
      <dgm:prSet/>
      <dgm:spPr/>
      <dgm:t>
        <a:bodyPr/>
        <a:lstStyle/>
        <a:p>
          <a:endParaRPr lang="it-IT"/>
        </a:p>
      </dgm:t>
    </dgm:pt>
    <dgm:pt modelId="{D4D290BC-0D80-4DA0-BE76-364172C33DDC}" type="pres">
      <dgm:prSet presAssocID="{38F92C9C-EBE2-4253-95C4-DEF180F8BEFF}" presName="linearFlow" presStyleCnt="0">
        <dgm:presLayoutVars>
          <dgm:dir/>
          <dgm:resizeHandles val="exact"/>
        </dgm:presLayoutVars>
      </dgm:prSet>
      <dgm:spPr/>
    </dgm:pt>
    <dgm:pt modelId="{F5383F31-D4FB-4713-9016-3757FC847800}" type="pres">
      <dgm:prSet presAssocID="{112FF3FD-6E71-413E-8BF9-E71E9B78E874}" presName="composite" presStyleCnt="0"/>
      <dgm:spPr/>
    </dgm:pt>
    <dgm:pt modelId="{D7B7738D-D7D7-4D7F-A6E9-4344A1D2B45F}" type="pres">
      <dgm:prSet presAssocID="{112FF3FD-6E71-413E-8BF9-E71E9B78E874}" presName="imgShp" presStyleLbl="fgImgPlace1" presStyleIdx="0" presStyleCnt="1" custScaleX="77382" custLinFactNeighborX="-14876" custLinFactNeighborY="-248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A976DE-3227-49A2-B78D-B235DDC20948}" type="pres">
      <dgm:prSet presAssocID="{112FF3FD-6E71-413E-8BF9-E71E9B78E874}" presName="txShp" presStyleLbl="node1" presStyleIdx="0" presStyleCnt="1" custScaleX="143759" custScaleY="166025" custLinFactNeighborX="3602" custLinFactNeighborY="-81">
        <dgm:presLayoutVars>
          <dgm:bulletEnabled val="1"/>
        </dgm:presLayoutVars>
      </dgm:prSet>
      <dgm:spPr/>
    </dgm:pt>
  </dgm:ptLst>
  <dgm:cxnLst>
    <dgm:cxn modelId="{D9815E3F-349D-45BB-8502-5822087F54C3}" type="presOf" srcId="{112FF3FD-6E71-413E-8BF9-E71E9B78E874}" destId="{EAA976DE-3227-49A2-B78D-B235DDC20948}" srcOrd="0" destOrd="0" presId="urn:microsoft.com/office/officeart/2005/8/layout/vList3"/>
    <dgm:cxn modelId="{C3731F49-B9F1-40FA-A86E-67852616CFF0}" srcId="{38F92C9C-EBE2-4253-95C4-DEF180F8BEFF}" destId="{112FF3FD-6E71-413E-8BF9-E71E9B78E874}" srcOrd="0" destOrd="0" parTransId="{DD10E1C5-B60A-4037-B281-D2A4F971D804}" sibTransId="{3BFC1E23-05F9-4685-9A48-3715AED31B0B}"/>
    <dgm:cxn modelId="{AD0E8355-04EF-4CD0-AC2C-2608FB38D87A}" type="presOf" srcId="{38F92C9C-EBE2-4253-95C4-DEF180F8BEFF}" destId="{D4D290BC-0D80-4DA0-BE76-364172C33DDC}" srcOrd="0" destOrd="0" presId="urn:microsoft.com/office/officeart/2005/8/layout/vList3"/>
    <dgm:cxn modelId="{1A0DB319-4B45-496D-8C0C-2B3382BC7276}" type="presParOf" srcId="{D4D290BC-0D80-4DA0-BE76-364172C33DDC}" destId="{F5383F31-D4FB-4713-9016-3757FC847800}" srcOrd="0" destOrd="0" presId="urn:microsoft.com/office/officeart/2005/8/layout/vList3"/>
    <dgm:cxn modelId="{BB606BED-2E6E-4610-9024-FAE1547A0B37}" type="presParOf" srcId="{F5383F31-D4FB-4713-9016-3757FC847800}" destId="{D7B7738D-D7D7-4D7F-A6E9-4344A1D2B45F}" srcOrd="0" destOrd="0" presId="urn:microsoft.com/office/officeart/2005/8/layout/vList3"/>
    <dgm:cxn modelId="{E9746982-9A0E-4BBB-A2E4-FC3E5C735500}" type="presParOf" srcId="{F5383F31-D4FB-4713-9016-3757FC847800}" destId="{EAA976DE-3227-49A2-B78D-B235DDC2094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1082482" y="1228"/>
          <a:ext cx="3140036" cy="1166285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299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acquisto/noleggio/leasing di beni strumentali, macchinari, attrezzature, arredi</a:t>
          </a:r>
        </a:p>
      </dsp:txBody>
      <dsp:txXfrm rot="10800000">
        <a:off x="1374053" y="1228"/>
        <a:ext cx="2848465" cy="1166285"/>
      </dsp:txXfrm>
    </dsp:sp>
    <dsp:sp modelId="{D7B7738D-D7D7-4D7F-A6E9-4344A1D2B45F}">
      <dsp:nvSpPr>
        <dsp:cNvPr id="0" name=""/>
        <dsp:cNvSpPr/>
      </dsp:nvSpPr>
      <dsp:spPr>
        <a:xfrm>
          <a:off x="714671" y="0"/>
          <a:ext cx="1166285" cy="116628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4A38E-0A3E-4589-B190-28880A117F0C}">
      <dsp:nvSpPr>
        <dsp:cNvPr id="0" name=""/>
        <dsp:cNvSpPr/>
      </dsp:nvSpPr>
      <dsp:spPr>
        <a:xfrm rot="10800000">
          <a:off x="1082482" y="1515658"/>
          <a:ext cx="3140036" cy="1166285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299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acquisto o sviluppo di software gestionale, professionale e altre applicazioni aziendali</a:t>
          </a:r>
        </a:p>
      </dsp:txBody>
      <dsp:txXfrm rot="10800000">
        <a:off x="1374053" y="1515658"/>
        <a:ext cx="2848465" cy="1166285"/>
      </dsp:txXfrm>
    </dsp:sp>
    <dsp:sp modelId="{C714883E-A983-4700-83AF-B88A3114CADD}">
      <dsp:nvSpPr>
        <dsp:cNvPr id="0" name=""/>
        <dsp:cNvSpPr/>
      </dsp:nvSpPr>
      <dsp:spPr>
        <a:xfrm>
          <a:off x="682796" y="1312771"/>
          <a:ext cx="1166285" cy="116628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BA55C-2209-48E1-BC66-EAC1CA139466}">
      <dsp:nvSpPr>
        <dsp:cNvPr id="0" name=""/>
        <dsp:cNvSpPr/>
      </dsp:nvSpPr>
      <dsp:spPr>
        <a:xfrm rot="10800000">
          <a:off x="1082482" y="3030088"/>
          <a:ext cx="3140036" cy="1166285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299" tIns="60960" rIns="113792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600" kern="1200" dirty="0"/>
            <a:t>svolgimento diretto o acquisizione di servizi di presidio e gestione del progetto</a:t>
          </a:r>
          <a:r>
            <a:rPr lang="it-IT" sz="1300" kern="1200" dirty="0"/>
            <a:t>;</a:t>
          </a:r>
        </a:p>
        <a:p>
          <a:pPr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300" kern="1200" dirty="0"/>
        </a:p>
      </dsp:txBody>
      <dsp:txXfrm rot="10800000">
        <a:off x="1374053" y="3030088"/>
        <a:ext cx="2848465" cy="1166285"/>
      </dsp:txXfrm>
    </dsp:sp>
    <dsp:sp modelId="{40267675-8765-4932-B8A8-B2C85F6512CD}">
      <dsp:nvSpPr>
        <dsp:cNvPr id="0" name=""/>
        <dsp:cNvSpPr/>
      </dsp:nvSpPr>
      <dsp:spPr>
        <a:xfrm>
          <a:off x="664462" y="2883323"/>
          <a:ext cx="1166285" cy="116628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6EBFA-8FCB-46C8-998B-3DE0A81DA19C}">
      <dsp:nvSpPr>
        <dsp:cNvPr id="0" name=""/>
        <dsp:cNvSpPr/>
      </dsp:nvSpPr>
      <dsp:spPr>
        <a:xfrm>
          <a:off x="404218" y="238303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 spese non riconducibili all’ elenco precedente;</a:t>
          </a:r>
        </a:p>
      </dsp:txBody>
      <dsp:txXfrm>
        <a:off x="404218" y="238303"/>
        <a:ext cx="3713486" cy="1160464"/>
      </dsp:txXfrm>
    </dsp:sp>
    <dsp:sp modelId="{D6D557BD-2FF2-4F92-97AF-02FAEE39784C}">
      <dsp:nvSpPr>
        <dsp:cNvPr id="0" name=""/>
        <dsp:cNvSpPr/>
      </dsp:nvSpPr>
      <dsp:spPr>
        <a:xfrm>
          <a:off x="249489" y="70680"/>
          <a:ext cx="812325" cy="1218487"/>
        </a:xfrm>
        <a:prstGeom prst="rect">
          <a:avLst/>
        </a:prstGeom>
        <a:solidFill>
          <a:srgbClr val="E4343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22658-8663-484D-ADE1-5D303C85C2F2}">
      <dsp:nvSpPr>
        <dsp:cNvPr id="0" name=""/>
        <dsp:cNvSpPr/>
      </dsp:nvSpPr>
      <dsp:spPr>
        <a:xfrm>
          <a:off x="4397421" y="257474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 spese di gestione ordinaria, ripetitive e riconducibili al funzionamento dell’impresa non correlate direttamente al lavoratore disabile e non ricomprese tra quelle ammissibili;</a:t>
          </a:r>
        </a:p>
      </dsp:txBody>
      <dsp:txXfrm>
        <a:off x="4397421" y="257474"/>
        <a:ext cx="3713486" cy="1160464"/>
      </dsp:txXfrm>
    </dsp:sp>
    <dsp:sp modelId="{11BC4B87-EEC2-48CF-B5BF-2005BD62B306}">
      <dsp:nvSpPr>
        <dsp:cNvPr id="0" name=""/>
        <dsp:cNvSpPr/>
      </dsp:nvSpPr>
      <dsp:spPr>
        <a:xfrm>
          <a:off x="4319041" y="70680"/>
          <a:ext cx="812325" cy="1218487"/>
        </a:xfrm>
        <a:prstGeom prst="rect">
          <a:avLst/>
        </a:prstGeom>
        <a:solidFill>
          <a:srgbClr val="FE54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A7377-7213-4A90-B4D1-E171603EA309}">
      <dsp:nvSpPr>
        <dsp:cNvPr id="0" name=""/>
        <dsp:cNvSpPr/>
      </dsp:nvSpPr>
      <dsp:spPr>
        <a:xfrm>
          <a:off x="404218" y="1699199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 spese regolate per contanti o attraverso cessione di beni o compensazione di qualsiasi genere tra il beneficiario ed il fornitore;</a:t>
          </a:r>
        </a:p>
      </dsp:txBody>
      <dsp:txXfrm>
        <a:off x="404218" y="1699199"/>
        <a:ext cx="3713486" cy="1160464"/>
      </dsp:txXfrm>
    </dsp:sp>
    <dsp:sp modelId="{082BB78A-5BDC-4C53-8D15-76AF174853C6}">
      <dsp:nvSpPr>
        <dsp:cNvPr id="0" name=""/>
        <dsp:cNvSpPr/>
      </dsp:nvSpPr>
      <dsp:spPr>
        <a:xfrm>
          <a:off x="249489" y="1531576"/>
          <a:ext cx="812325" cy="1218487"/>
        </a:xfrm>
        <a:prstGeom prst="rect">
          <a:avLst/>
        </a:prstGeom>
        <a:solidFill>
          <a:srgbClr val="FE54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B7F13-37B1-47D9-8BA0-D85282A107E8}">
      <dsp:nvSpPr>
        <dsp:cNvPr id="0" name=""/>
        <dsp:cNvSpPr/>
      </dsp:nvSpPr>
      <dsp:spPr>
        <a:xfrm>
          <a:off x="4473770" y="1699199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 spese documentate unicamente da note e ricevute</a:t>
          </a:r>
          <a:r>
            <a:rPr lang="it-IT" sz="1000" kern="1200" dirty="0"/>
            <a:t>;</a:t>
          </a:r>
        </a:p>
      </dsp:txBody>
      <dsp:txXfrm>
        <a:off x="4473770" y="1699199"/>
        <a:ext cx="3713486" cy="1160464"/>
      </dsp:txXfrm>
    </dsp:sp>
    <dsp:sp modelId="{49C9E01A-30BF-417C-A09F-8D008BA384F2}">
      <dsp:nvSpPr>
        <dsp:cNvPr id="0" name=""/>
        <dsp:cNvSpPr/>
      </dsp:nvSpPr>
      <dsp:spPr>
        <a:xfrm>
          <a:off x="4319041" y="1531576"/>
          <a:ext cx="812325" cy="1218487"/>
        </a:xfrm>
        <a:prstGeom prst="rect">
          <a:avLst/>
        </a:prstGeom>
        <a:solidFill>
          <a:srgbClr val="E4343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A9E12-1D6D-4246-AD7C-727214E6D4F3}">
      <dsp:nvSpPr>
        <dsp:cNvPr id="0" name=""/>
        <dsp:cNvSpPr/>
      </dsp:nvSpPr>
      <dsp:spPr>
        <a:xfrm>
          <a:off x="404218" y="3160095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le spese effettuate e/o fatturate all’impresa beneficiaria dal legale rappresentante, e da qualunque altro soggetto facente parte degli organi societari, e dal coniuge o parenti entro il terzo grado dei soggetti richiamati, ad esclusione delle prestazioni lavorative rese da soci con contratto di lavoro dipendente e senza cariche sociali;</a:t>
          </a:r>
        </a:p>
      </dsp:txBody>
      <dsp:txXfrm>
        <a:off x="404218" y="3160095"/>
        <a:ext cx="3713486" cy="1160464"/>
      </dsp:txXfrm>
    </dsp:sp>
    <dsp:sp modelId="{56AD5BB5-388B-4C7C-8341-9B9DA56FDA80}">
      <dsp:nvSpPr>
        <dsp:cNvPr id="0" name=""/>
        <dsp:cNvSpPr/>
      </dsp:nvSpPr>
      <dsp:spPr>
        <a:xfrm>
          <a:off x="249489" y="2992472"/>
          <a:ext cx="812325" cy="1218487"/>
        </a:xfrm>
        <a:prstGeom prst="rect">
          <a:avLst/>
        </a:prstGeom>
        <a:solidFill>
          <a:srgbClr val="E4343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0264CB-BAE7-42A6-A365-C65FFD3ACDC8}">
      <dsp:nvSpPr>
        <dsp:cNvPr id="0" name=""/>
        <dsp:cNvSpPr/>
      </dsp:nvSpPr>
      <dsp:spPr>
        <a:xfrm>
          <a:off x="4473770" y="3160095"/>
          <a:ext cx="3713486" cy="116046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6021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le spese effettuate e/o fatturate al beneficiario da società con rapporti di controllo o collegamento così come definito ai sensi dell’art. 2359 del codice civile o che abbiano in comune soci, amministratori o procuratori con poteri di rappresentanza;</a:t>
          </a:r>
        </a:p>
      </dsp:txBody>
      <dsp:txXfrm>
        <a:off x="4473770" y="3160095"/>
        <a:ext cx="3713486" cy="1160464"/>
      </dsp:txXfrm>
    </dsp:sp>
    <dsp:sp modelId="{9DCBFAAB-B7E8-4F4A-89C8-14CC5A076086}">
      <dsp:nvSpPr>
        <dsp:cNvPr id="0" name=""/>
        <dsp:cNvSpPr/>
      </dsp:nvSpPr>
      <dsp:spPr>
        <a:xfrm>
          <a:off x="4319041" y="2992472"/>
          <a:ext cx="812325" cy="1218487"/>
        </a:xfrm>
        <a:prstGeom prst="rect">
          <a:avLst/>
        </a:prstGeom>
        <a:solidFill>
          <a:srgbClr val="FE54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33E4B-9CB4-483E-B30C-F382E9EFBAA5}">
      <dsp:nvSpPr>
        <dsp:cNvPr id="0" name=""/>
        <dsp:cNvSpPr/>
      </dsp:nvSpPr>
      <dsp:spPr>
        <a:xfrm>
          <a:off x="91215" y="1281789"/>
          <a:ext cx="1430797" cy="572319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Riconosciment</a:t>
          </a:r>
          <a:r>
            <a:rPr lang="it-IT" sz="1000" kern="1200" dirty="0"/>
            <a:t>o del contributo entro 45 giorni </a:t>
          </a:r>
        </a:p>
      </dsp:txBody>
      <dsp:txXfrm>
        <a:off x="377375" y="1281789"/>
        <a:ext cx="858478" cy="572319"/>
      </dsp:txXfrm>
    </dsp:sp>
    <dsp:sp modelId="{943E25DA-F618-4D8C-A998-332CFF8504DE}">
      <dsp:nvSpPr>
        <dsp:cNvPr id="0" name=""/>
        <dsp:cNvSpPr/>
      </dsp:nvSpPr>
      <dsp:spPr>
        <a:xfrm rot="1358923">
          <a:off x="921421" y="603081"/>
          <a:ext cx="1346291" cy="557185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Già realizzato</a:t>
          </a:r>
          <a:endParaRPr lang="it-IT" sz="700" kern="1200" dirty="0"/>
        </a:p>
      </dsp:txBody>
      <dsp:txXfrm>
        <a:off x="1200014" y="603081"/>
        <a:ext cx="789106" cy="557185"/>
      </dsp:txXfrm>
    </dsp:sp>
    <dsp:sp modelId="{EB47354C-3A75-4090-A2A4-4441C59EF48C}">
      <dsp:nvSpPr>
        <dsp:cNvPr id="0" name=""/>
        <dsp:cNvSpPr/>
      </dsp:nvSpPr>
      <dsp:spPr>
        <a:xfrm>
          <a:off x="2184146" y="1255786"/>
          <a:ext cx="1430797" cy="572319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Invio fatture e documenti</a:t>
          </a:r>
          <a:r>
            <a:rPr lang="it-IT" sz="1200" kern="1200" dirty="0"/>
            <a:t> </a:t>
          </a:r>
        </a:p>
      </dsp:txBody>
      <dsp:txXfrm>
        <a:off x="2470306" y="1255786"/>
        <a:ext cx="858478" cy="572319"/>
      </dsp:txXfrm>
    </dsp:sp>
    <dsp:sp modelId="{14B24878-9515-4668-90AE-ECC352D96A6D}">
      <dsp:nvSpPr>
        <dsp:cNvPr id="0" name=""/>
        <dsp:cNvSpPr/>
      </dsp:nvSpPr>
      <dsp:spPr>
        <a:xfrm>
          <a:off x="3376601" y="1257866"/>
          <a:ext cx="1430797" cy="572319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Rendicontazione: verifica corrispondenza  attività previste/realizzate  </a:t>
          </a:r>
        </a:p>
      </dsp:txBody>
      <dsp:txXfrm>
        <a:off x="3662761" y="1257866"/>
        <a:ext cx="858478" cy="572319"/>
      </dsp:txXfrm>
    </dsp:sp>
    <dsp:sp modelId="{579C1DED-A0AE-48AB-8526-1621EA49D361}">
      <dsp:nvSpPr>
        <dsp:cNvPr id="0" name=""/>
        <dsp:cNvSpPr/>
      </dsp:nvSpPr>
      <dsp:spPr>
        <a:xfrm>
          <a:off x="4547820" y="1257865"/>
          <a:ext cx="1430797" cy="572319"/>
        </a:xfrm>
        <a:prstGeom prst="chevr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verifica regolarità contributiva, aiuti di stato e altro</a:t>
          </a:r>
        </a:p>
      </dsp:txBody>
      <dsp:txXfrm>
        <a:off x="4833980" y="1257865"/>
        <a:ext cx="858478" cy="5723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1012612" y="2471"/>
          <a:ext cx="2867786" cy="1161100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013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Acquisto o adeguamento tecnico dei centralini per lavoratori non vedenti</a:t>
          </a:r>
        </a:p>
      </dsp:txBody>
      <dsp:txXfrm rot="10800000">
        <a:off x="1302887" y="2471"/>
        <a:ext cx="2577511" cy="1161100"/>
      </dsp:txXfrm>
    </dsp:sp>
    <dsp:sp modelId="{D7B7738D-D7D7-4D7F-A6E9-4344A1D2B45F}">
      <dsp:nvSpPr>
        <dsp:cNvPr id="0" name=""/>
        <dsp:cNvSpPr/>
      </dsp:nvSpPr>
      <dsp:spPr>
        <a:xfrm>
          <a:off x="723010" y="0"/>
          <a:ext cx="1161100" cy="11611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4A38E-0A3E-4589-B190-28880A117F0C}">
      <dsp:nvSpPr>
        <dsp:cNvPr id="0" name=""/>
        <dsp:cNvSpPr/>
      </dsp:nvSpPr>
      <dsp:spPr>
        <a:xfrm rot="10800000">
          <a:off x="1012612" y="1510169"/>
          <a:ext cx="2867786" cy="1161100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013" tIns="53340" rIns="99568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4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200" kern="1200" dirty="0"/>
            <a:t>acquisizione di servizi di consulenza per la definizione del progetto e la sua realizzazione (</a:t>
          </a:r>
          <a:r>
            <a:rPr lang="it-IT" sz="1200" b="1" kern="1200" dirty="0">
              <a:solidFill>
                <a:schemeClr val="accent2">
                  <a:lumMod val="50000"/>
                </a:schemeClr>
              </a:solidFill>
            </a:rPr>
            <a:t>massimo il 15 % del totale del contributo richiesto</a:t>
          </a:r>
          <a:r>
            <a:rPr lang="it-IT" sz="1200" kern="1200" dirty="0"/>
            <a:t>)</a:t>
          </a:r>
        </a:p>
        <a:p>
          <a:pPr algn="ctr">
            <a:spcBef>
              <a:spcPct val="0"/>
            </a:spcBef>
            <a:buNone/>
          </a:pPr>
          <a:endParaRPr lang="it-IT" kern="1200" dirty="0"/>
        </a:p>
      </dsp:txBody>
      <dsp:txXfrm rot="10800000">
        <a:off x="1302887" y="1510169"/>
        <a:ext cx="2577511" cy="1161100"/>
      </dsp:txXfrm>
    </dsp:sp>
    <dsp:sp modelId="{C714883E-A983-4700-83AF-B88A3114CADD}">
      <dsp:nvSpPr>
        <dsp:cNvPr id="0" name=""/>
        <dsp:cNvSpPr/>
      </dsp:nvSpPr>
      <dsp:spPr>
        <a:xfrm>
          <a:off x="723010" y="1225804"/>
          <a:ext cx="1161100" cy="1161100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CACCE3-EFFF-4792-A218-54885025F4D3}">
      <dsp:nvSpPr>
        <dsp:cNvPr id="0" name=""/>
        <dsp:cNvSpPr/>
      </dsp:nvSpPr>
      <dsp:spPr>
        <a:xfrm rot="10800000">
          <a:off x="1017654" y="3025948"/>
          <a:ext cx="2867786" cy="1161100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013" tIns="49530" rIns="92456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spese dedicate alla consulenza e addestramento all’uso della strumentazione tecnologica e dei dispositivi oggetto dell’intervento.</a:t>
          </a:r>
        </a:p>
      </dsp:txBody>
      <dsp:txXfrm rot="10800000">
        <a:off x="1307929" y="3025948"/>
        <a:ext cx="2577511" cy="1161100"/>
      </dsp:txXfrm>
    </dsp:sp>
    <dsp:sp modelId="{CC416C8E-2A9F-4C6F-A78B-45EC21D2FC91}">
      <dsp:nvSpPr>
        <dsp:cNvPr id="0" name=""/>
        <dsp:cNvSpPr/>
      </dsp:nvSpPr>
      <dsp:spPr>
        <a:xfrm>
          <a:off x="578659" y="3020338"/>
          <a:ext cx="1181268" cy="1177263"/>
        </a:xfrm>
        <a:prstGeom prst="ellipse">
          <a:avLst/>
        </a:prstGeom>
        <a:blipFill rotWithShape="1">
          <a:blip xmlns:r="http://schemas.openxmlformats.org/officeDocument/2006/relationships" r:embed="rId2"/>
          <a:srcRect/>
          <a:stretch>
            <a:fillRect/>
          </a:stretch>
        </a:blipFill>
        <a:ln w="25400" cap="flat" cmpd="sng" algn="ctr">
          <a:solidFill>
            <a:srgbClr val="E4343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-1" y="412"/>
          <a:ext cx="8014991" cy="845118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2309" tIns="53340" rIns="99568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Calibri"/>
            </a:rPr>
            <a:t>                  </a:t>
          </a:r>
          <a:r>
            <a:rPr lang="it-IT" sz="1400" kern="1200" dirty="0"/>
            <a:t>effettuazione o acquisizione lavori edili per realizzazione o adeguamento impianti,</a:t>
          </a:r>
          <a:r>
            <a:rPr lang="it-IT" sz="1400" kern="1200" dirty="0">
              <a:latin typeface="Calibri"/>
            </a:rPr>
            <a:t> </a:t>
          </a:r>
          <a:r>
            <a:rPr lang="it-IT" sz="1400" kern="1200" dirty="0"/>
            <a:t>compreso l’abbattimento di barriere architettoniche e gli interventi finalizzati a favorire la mobilità autonoma nell’ambiente lavorativo</a:t>
          </a:r>
          <a:r>
            <a:rPr lang="it-IT" sz="1400" kern="1200" dirty="0">
              <a:latin typeface="Calibri"/>
            </a:rPr>
            <a:t> </a:t>
          </a:r>
        </a:p>
      </dsp:txBody>
      <dsp:txXfrm rot="10800000">
        <a:off x="211278" y="412"/>
        <a:ext cx="7803712" cy="845118"/>
      </dsp:txXfrm>
    </dsp:sp>
    <dsp:sp modelId="{D7B7738D-D7D7-4D7F-A6E9-4344A1D2B45F}">
      <dsp:nvSpPr>
        <dsp:cNvPr id="0" name=""/>
        <dsp:cNvSpPr/>
      </dsp:nvSpPr>
      <dsp:spPr>
        <a:xfrm>
          <a:off x="240369" y="0"/>
          <a:ext cx="625796" cy="77781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836282" y="1"/>
          <a:ext cx="3606300" cy="1989838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6859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installazione di barriere protettive trasparenti per postazione di lavoro operativa/ufficio/centralino o altro </a:t>
          </a:r>
          <a:r>
            <a:rPr lang="it-IT" sz="1400" b="1" kern="1200" dirty="0"/>
            <a:t>fino ad un costo massimo di norma non superiore a € 3.000</a:t>
          </a:r>
          <a:r>
            <a:rPr lang="it-IT" sz="1400" kern="1200" dirty="0"/>
            <a:t> </a:t>
          </a:r>
          <a:r>
            <a:rPr lang="it-IT" sz="1400" b="1" kern="1200" dirty="0"/>
            <a:t>per ogni lavoratore disabile </a:t>
          </a:r>
          <a:endParaRPr lang="it-IT" sz="1400" kern="1200" dirty="0"/>
        </a:p>
      </dsp:txBody>
      <dsp:txXfrm rot="10800000">
        <a:off x="1333741" y="1"/>
        <a:ext cx="3108841" cy="1989838"/>
      </dsp:txXfrm>
    </dsp:sp>
    <dsp:sp modelId="{D7B7738D-D7D7-4D7F-A6E9-4344A1D2B45F}">
      <dsp:nvSpPr>
        <dsp:cNvPr id="0" name=""/>
        <dsp:cNvSpPr/>
      </dsp:nvSpPr>
      <dsp:spPr>
        <a:xfrm>
          <a:off x="571042" y="202000"/>
          <a:ext cx="1580278" cy="158027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786466" y="92749"/>
          <a:ext cx="3263369" cy="2089600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439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fornitura e posa di arredi e/o infissi, che favoriscono il mantenimento della distanza tra gli operatori </a:t>
          </a:r>
          <a:r>
            <a:rPr lang="it-IT" sz="1400" b="1" kern="1200" dirty="0"/>
            <a:t>fino ad un costo massimo di norma non superiore a € 6.000 per ogni lavoratore disabile</a:t>
          </a:r>
          <a:r>
            <a:rPr lang="it-IT" sz="1400" kern="1200" dirty="0"/>
            <a:t> </a:t>
          </a:r>
        </a:p>
      </dsp:txBody>
      <dsp:txXfrm rot="10800000">
        <a:off x="1308866" y="92749"/>
        <a:ext cx="2740969" cy="2089600"/>
      </dsp:txXfrm>
    </dsp:sp>
    <dsp:sp modelId="{D7B7738D-D7D7-4D7F-A6E9-4344A1D2B45F}">
      <dsp:nvSpPr>
        <dsp:cNvPr id="0" name=""/>
        <dsp:cNvSpPr/>
      </dsp:nvSpPr>
      <dsp:spPr>
        <a:xfrm>
          <a:off x="624278" y="378956"/>
          <a:ext cx="1443263" cy="144326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199752" y="246"/>
          <a:ext cx="4237635" cy="854344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9199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 fornitura gel idro-alcolico e sanificazione postazione</a:t>
          </a:r>
        </a:p>
      </dsp:txBody>
      <dsp:txXfrm rot="10800000">
        <a:off x="413338" y="246"/>
        <a:ext cx="4024049" cy="854344"/>
      </dsp:txXfrm>
    </dsp:sp>
    <dsp:sp modelId="{D7B7738D-D7D7-4D7F-A6E9-4344A1D2B45F}">
      <dsp:nvSpPr>
        <dsp:cNvPr id="0" name=""/>
        <dsp:cNvSpPr/>
      </dsp:nvSpPr>
      <dsp:spPr>
        <a:xfrm>
          <a:off x="317068" y="88046"/>
          <a:ext cx="678498" cy="67849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0" y="4139"/>
          <a:ext cx="3944430" cy="846310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482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fornitura di Dispositivi di Protezione Individuale: mascherine, guanti, occhiali protettivi, ecc. </a:t>
          </a:r>
        </a:p>
      </dsp:txBody>
      <dsp:txXfrm rot="10800000">
        <a:off x="211577" y="4139"/>
        <a:ext cx="3732853" cy="846310"/>
      </dsp:txXfrm>
    </dsp:sp>
    <dsp:sp modelId="{D7B7738D-D7D7-4D7F-A6E9-4344A1D2B45F}">
      <dsp:nvSpPr>
        <dsp:cNvPr id="0" name=""/>
        <dsp:cNvSpPr/>
      </dsp:nvSpPr>
      <dsp:spPr>
        <a:xfrm>
          <a:off x="271793" y="146990"/>
          <a:ext cx="517059" cy="5296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333125" y="701"/>
          <a:ext cx="3810334" cy="1793255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8052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realizzazione di postazione di lavoro </a:t>
          </a:r>
          <a:r>
            <a:rPr lang="it-IT" sz="1400" b="1" kern="1200" dirty="0"/>
            <a:t>fino ad un costo massimo per lavoratore disabile di €. 3.500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PC, monitor, tastiera e mouse ed eventuale stampante, PC portatile, ovvero PC fisso + monitor + webcam,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eventuali cuffiette con microfono, un cellulare, poltroncina ergonomica</a:t>
          </a:r>
          <a:endParaRPr lang="it-IT" sz="1400" kern="1200" dirty="0"/>
        </a:p>
      </dsp:txBody>
      <dsp:txXfrm rot="10800000">
        <a:off x="781439" y="701"/>
        <a:ext cx="3362020" cy="1793255"/>
      </dsp:txXfrm>
    </dsp:sp>
    <dsp:sp modelId="{D7B7738D-D7D7-4D7F-A6E9-4344A1D2B45F}">
      <dsp:nvSpPr>
        <dsp:cNvPr id="0" name=""/>
        <dsp:cNvSpPr/>
      </dsp:nvSpPr>
      <dsp:spPr>
        <a:xfrm>
          <a:off x="512277" y="307863"/>
          <a:ext cx="934009" cy="117479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976DE-3227-49A2-B78D-B235DDC20948}">
      <dsp:nvSpPr>
        <dsp:cNvPr id="0" name=""/>
        <dsp:cNvSpPr/>
      </dsp:nvSpPr>
      <dsp:spPr>
        <a:xfrm rot="10800000">
          <a:off x="181533" y="0"/>
          <a:ext cx="3943980" cy="1826223"/>
        </a:xfrm>
        <a:prstGeom prst="homePlat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5056" tIns="53340" rIns="99568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realizzazione di postazione di lavoro </a:t>
          </a:r>
          <a:r>
            <a:rPr lang="it-IT" sz="1400" u="sng" kern="1200" dirty="0"/>
            <a:t>per ipovedenti</a:t>
          </a:r>
          <a:r>
            <a:rPr lang="it-IT" sz="1400" kern="1200" dirty="0"/>
            <a:t> </a:t>
          </a:r>
          <a:r>
            <a:rPr lang="it-IT" sz="1400" b="1" kern="1200" dirty="0"/>
            <a:t>fino ad un costo massimo per lavoratore disabile di €. 6.000</a:t>
          </a:r>
          <a:r>
            <a:rPr lang="it-IT" sz="1400" b="1" kern="1200" dirty="0">
              <a:latin typeface="Calibri"/>
            </a:rPr>
            <a:t> </a:t>
          </a:r>
          <a:r>
            <a:rPr lang="it-IT" sz="1400" b="1" kern="1200" dirty="0"/>
            <a:t> </a:t>
          </a:r>
          <a:r>
            <a:rPr lang="it-IT" sz="1400" b="0" kern="1200" dirty="0"/>
            <a:t>(per i </a:t>
          </a:r>
          <a:r>
            <a:rPr lang="it-IT" sz="1400" kern="1200" dirty="0"/>
            <a:t>centralini telefonici per i non vedenti non c’è limite di spesa)</a:t>
          </a:r>
          <a:r>
            <a:rPr lang="it-IT" sz="1400" b="1" kern="1200" dirty="0">
              <a:latin typeface="Calibri"/>
            </a:rPr>
            <a:t> </a:t>
          </a:r>
          <a:endParaRPr lang="it-IT" sz="1400" kern="1200" dirty="0"/>
        </a:p>
      </dsp:txBody>
      <dsp:txXfrm rot="10800000">
        <a:off x="638089" y="0"/>
        <a:ext cx="3487424" cy="1826223"/>
      </dsp:txXfrm>
    </dsp:sp>
    <dsp:sp modelId="{D7B7738D-D7D7-4D7F-A6E9-4344A1D2B45F}">
      <dsp:nvSpPr>
        <dsp:cNvPr id="0" name=""/>
        <dsp:cNvSpPr/>
      </dsp:nvSpPr>
      <dsp:spPr>
        <a:xfrm>
          <a:off x="101803" y="336366"/>
          <a:ext cx="851178" cy="10999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0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60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4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9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0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8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1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70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3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7294F-6907-F144-AE75-70F8D2FF4300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08833-B407-3E4C-BDEA-955ACE8F1EA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7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ngimg.com/download/92534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image" Target="../media/image11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rlavoro.servipl@postacert.Regione.Emilia-Romagna.it" TargetMode="External"/><Relationship Id="rId5" Type="http://schemas.openxmlformats.org/officeDocument/2006/relationships/image" Target="../media/image13.jpg"/><Relationship Id="rId4" Type="http://schemas.openxmlformats.org/officeDocument/2006/relationships/hyperlink" Target="https://www.agenzialavoro.emr.it/normativa/bandi-e-avvisi/avvisi-e-bandi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5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genzialavoro.emr.it/normativa/bandi-e-avvisi/avvisi-e-bandi/avviso-pubblico-per-la-presentazione-di-domande-di-contributo-per-adattamento-posti-di-lavoro-a-favore-di-persone-con-disabilita-anche-in-risposta-alla-emergenza-sanitaria-covid-19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arlavoro@postacert.Regione.Emilia-Romagna.it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enzialavoro.emr.it/normativa/bandi-e-avvisi/avvisi-ebandi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enzialavoro.emr.it/normativa/bandi-e-avvisi/avvisi-e-bandi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4573"/>
            <a:ext cx="9144000" cy="685800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385011" y="1526959"/>
            <a:ext cx="7880100" cy="5297184"/>
            <a:chOff x="385011" y="1526959"/>
            <a:chExt cx="7880100" cy="5297184"/>
          </a:xfrm>
        </p:grpSpPr>
        <p:sp>
          <p:nvSpPr>
            <p:cNvPr id="5" name="CasellaDiTesto 4"/>
            <p:cNvSpPr txBox="1"/>
            <p:nvPr/>
          </p:nvSpPr>
          <p:spPr>
            <a:xfrm>
              <a:off x="541538" y="1526959"/>
              <a:ext cx="7723573" cy="39087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it-IT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it-IT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AGENZIA REGIONALE PER IL LAVORO </a:t>
              </a:r>
            </a:p>
            <a:p>
              <a:pPr algn="ctr"/>
              <a:r>
                <a:rPr lang="it-IT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Servizio Integrativo politiche del lavoro </a:t>
              </a:r>
            </a:p>
            <a:p>
              <a:pPr algn="ctr"/>
              <a:endParaRPr lang="it-IT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it-IT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L’ADATTAMENTO DEI POSTI DI LAVORO A FAVORE DELLE PERSONE CON DISABILITA’</a:t>
              </a:r>
            </a:p>
            <a:p>
              <a:pPr algn="ctr"/>
              <a:r>
                <a:rPr lang="it-IT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ANCHE IN RIPOSTA ALLA EMERGENZA SANITARIA COVID-19 </a:t>
              </a:r>
            </a:p>
            <a:p>
              <a:pPr algn="ctr"/>
              <a:endParaRPr lang="it-IT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85011" y="3746377"/>
              <a:ext cx="6450795" cy="3077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t-IT" sz="2800" dirty="0">
                <a:solidFill>
                  <a:srgbClr val="00B050"/>
                </a:solidFill>
              </a:endParaRPr>
            </a:p>
            <a:p>
              <a:endParaRPr lang="it-IT" sz="2800" dirty="0">
                <a:solidFill>
                  <a:srgbClr val="00B050"/>
                </a:solidFill>
              </a:endParaRPr>
            </a:p>
            <a:p>
              <a:endParaRPr lang="it-IT" sz="2800" dirty="0">
                <a:solidFill>
                  <a:srgbClr val="00B050"/>
                </a:solidFill>
              </a:endParaRPr>
            </a:p>
            <a:p>
              <a:r>
                <a:rPr lang="it-IT" sz="2800" dirty="0">
                  <a:solidFill>
                    <a:srgbClr val="00B050"/>
                  </a:solidFill>
                </a:rPr>
                <a:t>Avviso pubblico per la presentazione </a:t>
              </a:r>
            </a:p>
            <a:p>
              <a:r>
                <a:rPr lang="it-IT" sz="2800" dirty="0">
                  <a:solidFill>
                    <a:srgbClr val="00B050"/>
                  </a:solidFill>
                </a:rPr>
                <a:t>      delle domande di contributo</a:t>
              </a:r>
            </a:p>
            <a:p>
              <a:endParaRPr lang="it-IT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it-IT" dirty="0">
                <a:solidFill>
                  <a:srgbClr val="FF0000"/>
                </a:solidFill>
              </a:endParaRPr>
            </a:p>
            <a:p>
              <a:pPr algn="ctr"/>
              <a:endParaRPr lang="it-IT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9251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0"/>
            <a:ext cx="9143980" cy="6857990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3270650" y="465990"/>
            <a:ext cx="5181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 RICONOSCIUTI</a:t>
            </a:r>
            <a:endParaRPr lang="it-IT" sz="2800" dirty="0"/>
          </a:p>
        </p:txBody>
      </p:sp>
      <p:pic>
        <p:nvPicPr>
          <p:cNvPr id="6" name="Immagine 5" descr="Basta um telefonema; | Flickr - Photo Sharing!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92" y="4056299"/>
            <a:ext cx="776016" cy="647142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446875" y="3977846"/>
            <a:ext cx="7149808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it-IT" sz="1600" dirty="0"/>
              <a:t>Le spese per le acquisizioni o trasformazioni tecniche dei centralini finalizzate alla possibilità d'impiego dei non vedenti e la fornitura di strumenti adeguati all'espletamento delle mansioni di centralinista telefonico saranno rimborsate </a:t>
            </a:r>
            <a:r>
              <a:rPr lang="it-IT" sz="1600" b="1" dirty="0"/>
              <a:t>per intero.</a:t>
            </a:r>
          </a:p>
          <a:p>
            <a:pPr algn="just"/>
            <a:endParaRPr lang="it-IT" sz="1600" b="1" dirty="0">
              <a:cs typeface="Calibri"/>
            </a:endParaRPr>
          </a:p>
          <a:p>
            <a:pPr algn="just"/>
            <a:r>
              <a:rPr lang="it-IT" sz="1600" dirty="0">
                <a:ea typeface="+mn-lt"/>
                <a:cs typeface="+mn-lt"/>
              </a:rPr>
              <a:t>Per gli interventi riferibili all'emergenza Covid-19, relativi alla messa in sicurezza in termini di pulizia, sanificazione e protezione personale, è previsto un contributo fino a un massimo di € 500,00 per ogni lavoratore disabile</a:t>
            </a:r>
            <a:endParaRPr lang="it-IT" dirty="0"/>
          </a:p>
          <a:p>
            <a:pPr algn="just"/>
            <a:endParaRPr lang="it-IT" sz="1600" b="1" dirty="0">
              <a:cs typeface="Calibri"/>
            </a:endParaRPr>
          </a:p>
          <a:p>
            <a:pPr algn="just"/>
            <a:endParaRPr lang="it-IT" sz="1600" b="1" dirty="0">
              <a:cs typeface="Calibri"/>
            </a:endParaRPr>
          </a:p>
        </p:txBody>
      </p:sp>
      <p:sp>
        <p:nvSpPr>
          <p:cNvPr id="10" name="Meno 9"/>
          <p:cNvSpPr/>
          <p:nvPr/>
        </p:nvSpPr>
        <p:spPr>
          <a:xfrm>
            <a:off x="2979066" y="843379"/>
            <a:ext cx="5987387" cy="301841"/>
          </a:xfrm>
          <a:prstGeom prst="mathMinus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553609" y="1548887"/>
            <a:ext cx="7917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Per i </a:t>
            </a:r>
            <a:r>
              <a:rPr lang="it-IT" sz="1600" b="1" dirty="0"/>
              <a:t>datori di lavoro obbligati </a:t>
            </a:r>
            <a:r>
              <a:rPr lang="it-IT" sz="1600" dirty="0"/>
              <a:t>alle assunzioni ex L. 68/99, il contributo riconosciuto non può essere superiore </a:t>
            </a:r>
            <a:r>
              <a:rPr lang="it-IT" sz="1600" b="1" dirty="0"/>
              <a:t>all’80% della spesa </a:t>
            </a:r>
            <a:r>
              <a:rPr lang="it-IT" sz="1600" dirty="0"/>
              <a:t>totale sostenuta o prevista, sino ad un massimo di 25.000 Euro;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8574" y="2583934"/>
            <a:ext cx="79174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/>
              <a:t>Per i </a:t>
            </a:r>
            <a:r>
              <a:rPr lang="it-IT" sz="1600" b="1" dirty="0"/>
              <a:t>datori di lavoro non obbligati </a:t>
            </a:r>
            <a:r>
              <a:rPr lang="it-IT" sz="1600" dirty="0"/>
              <a:t>alle assunzioni ex L. 68/99, che risultano quindi aver effettuato assunzioni in eccedenza rispetto alla quota di riserva di cui all’art. 3, comma 1, il contributo riconosciuto potrà essere pari al </a:t>
            </a:r>
            <a:r>
              <a:rPr lang="it-IT" sz="1600" b="1" dirty="0"/>
              <a:t>95% della spesa </a:t>
            </a:r>
            <a:r>
              <a:rPr lang="it-IT" sz="1600" dirty="0"/>
              <a:t>totale sostenuta o prevista, sino ad un massimo di 25.000 Euro;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7816786" y="1133917"/>
            <a:ext cx="54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it-IT" dirty="0"/>
          </a:p>
        </p:txBody>
      </p:sp>
      <p:pic>
        <p:nvPicPr>
          <p:cNvPr id="8" name="Immagine 8">
            <a:extLst>
              <a:ext uri="{FF2B5EF4-FFF2-40B4-BE49-F238E27FC236}">
                <a16:creationId xmlns:a16="http://schemas.microsoft.com/office/drawing/2014/main" id="{B8E4DAC5-3F0C-4FCD-BFAE-13824FBA74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98098" y="5105399"/>
            <a:ext cx="730370" cy="71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586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307745" y="465990"/>
            <a:ext cx="8546736" cy="3835615"/>
            <a:chOff x="919555" y="465990"/>
            <a:chExt cx="8224445" cy="3835615"/>
          </a:xfrm>
        </p:grpSpPr>
        <p:sp>
          <p:nvSpPr>
            <p:cNvPr id="5" name="Rettangolo 4"/>
            <p:cNvSpPr/>
            <p:nvPr/>
          </p:nvSpPr>
          <p:spPr>
            <a:xfrm>
              <a:off x="3662982" y="465990"/>
              <a:ext cx="49856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CONTRIBUTI RICONOSCIUTI</a:t>
              </a:r>
              <a:endParaRPr lang="it-IT" sz="2800" dirty="0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1695780" y="3008943"/>
              <a:ext cx="7123459" cy="1292662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it-IT" sz="2000" dirty="0"/>
                <a:t>La “</a:t>
              </a:r>
              <a:r>
                <a:rPr lang="it-IT" sz="2000" b="1" dirty="0"/>
                <a:t>spesa sostenuta dal datore di lavoro</a:t>
              </a:r>
              <a:r>
                <a:rPr lang="it-IT" sz="2000" dirty="0"/>
                <a:t>” è  l’importo </a:t>
              </a:r>
              <a:r>
                <a:rPr lang="it-IT" sz="2000" b="1" dirty="0"/>
                <a:t>al netto dell’IVA</a:t>
              </a:r>
              <a:r>
                <a:rPr lang="it-IT" sz="2000" dirty="0"/>
                <a:t>, risultante da regolare fattura con indicazione della realizzazione degli interventi</a:t>
              </a:r>
              <a:r>
                <a:rPr lang="it-IT" dirty="0"/>
                <a:t>.</a:t>
              </a:r>
            </a:p>
            <a:p>
              <a:endParaRPr lang="it-IT" dirty="0"/>
            </a:p>
          </p:txBody>
        </p:sp>
        <p:pic>
          <p:nvPicPr>
            <p:cNvPr id="9" name="Immagine 8" descr="Le cose di Mys@.. Maglia, Uncinetto, Telaio, Tutorial e ...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6017">
              <a:off x="919555" y="2933272"/>
              <a:ext cx="1156224" cy="856743"/>
            </a:xfrm>
            <a:prstGeom prst="rect">
              <a:avLst/>
            </a:prstGeom>
          </p:spPr>
        </p:pic>
        <p:sp>
          <p:nvSpPr>
            <p:cNvPr id="10" name="Meno 9"/>
            <p:cNvSpPr/>
            <p:nvPr/>
          </p:nvSpPr>
          <p:spPr>
            <a:xfrm>
              <a:off x="3382393" y="843379"/>
              <a:ext cx="5761607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2" name="CasellaDiTesto 11"/>
          <p:cNvSpPr txBox="1"/>
          <p:nvPr/>
        </p:nvSpPr>
        <p:spPr>
          <a:xfrm>
            <a:off x="7816786" y="1181933"/>
            <a:ext cx="54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837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-57987"/>
            <a:ext cx="9143980" cy="6857990"/>
          </a:xfrm>
          <a:prstGeom prst="rect">
            <a:avLst/>
          </a:prstGeom>
        </p:spPr>
      </p:pic>
      <p:grpSp>
        <p:nvGrpSpPr>
          <p:cNvPr id="10" name="Gruppo 9"/>
          <p:cNvGrpSpPr/>
          <p:nvPr/>
        </p:nvGrpSpPr>
        <p:grpSpPr>
          <a:xfrm>
            <a:off x="133165" y="292963"/>
            <a:ext cx="8879670" cy="5596160"/>
            <a:chOff x="133165" y="292963"/>
            <a:chExt cx="8879670" cy="5596160"/>
          </a:xfrm>
        </p:grpSpPr>
        <p:sp>
          <p:nvSpPr>
            <p:cNvPr id="5" name="Rettangolo 4"/>
            <p:cNvSpPr/>
            <p:nvPr/>
          </p:nvSpPr>
          <p:spPr>
            <a:xfrm>
              <a:off x="4123695" y="292963"/>
              <a:ext cx="476176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SPESE AMMISSIBILI     </a:t>
              </a:r>
              <a:r>
                <a:rPr lang="it-IT" altLang="it-IT" sz="2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1/5</a:t>
              </a:r>
              <a:endParaRPr lang="it-IT" sz="2000" dirty="0"/>
            </a:p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it-IT" sz="2800" dirty="0"/>
            </a:p>
          </p:txBody>
        </p:sp>
        <p:graphicFrame>
          <p:nvGraphicFramePr>
            <p:cNvPr id="6" name="Diagramma 5"/>
            <p:cNvGraphicFramePr/>
            <p:nvPr>
              <p:extLst>
                <p:ext uri="{D42A27DB-BD31-4B8C-83A1-F6EECF244321}">
                  <p14:modId xmlns:p14="http://schemas.microsoft.com/office/powerpoint/2010/main" val="2655473966"/>
                </p:ext>
              </p:extLst>
            </p:nvPr>
          </p:nvGraphicFramePr>
          <p:xfrm>
            <a:off x="133165" y="1691521"/>
            <a:ext cx="4721859" cy="41976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ma 6"/>
            <p:cNvGraphicFramePr/>
            <p:nvPr>
              <p:extLst>
                <p:ext uri="{D42A27DB-BD31-4B8C-83A1-F6EECF244321}">
                  <p14:modId xmlns:p14="http://schemas.microsoft.com/office/powerpoint/2010/main" val="1500321215"/>
                </p:ext>
              </p:extLst>
            </p:nvPr>
          </p:nvGraphicFramePr>
          <p:xfrm>
            <a:off x="4573000" y="1691521"/>
            <a:ext cx="4312461" cy="419760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8" name="Meno 7"/>
            <p:cNvSpPr/>
            <p:nvPr/>
          </p:nvSpPr>
          <p:spPr>
            <a:xfrm>
              <a:off x="3422189" y="677502"/>
              <a:ext cx="5590646" cy="311764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5267070" y="4499778"/>
              <a:ext cx="9504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t-IT" sz="10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596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A2194F5-D3F6-4B64-9EC3-B40DF377BED7}"/>
              </a:ext>
            </a:extLst>
          </p:cNvPr>
          <p:cNvSpPr/>
          <p:nvPr/>
        </p:nvSpPr>
        <p:spPr>
          <a:xfrm>
            <a:off x="4582612" y="292963"/>
            <a:ext cx="4434462" cy="540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SPESE AMMISSIBILI    </a:t>
            </a:r>
            <a:r>
              <a:rPr lang="it-IT" altLang="it-IT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2/5</a:t>
            </a:r>
            <a:r>
              <a:rPr lang="it-IT" altLang="it-IT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8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A313FCD-76D0-4120-AF03-CF534B143DF8}"/>
              </a:ext>
            </a:extLst>
          </p:cNvPr>
          <p:cNvSpPr txBox="1"/>
          <p:nvPr/>
        </p:nvSpPr>
        <p:spPr>
          <a:xfrm>
            <a:off x="521987" y="1094929"/>
            <a:ext cx="7637275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/>
              <a:t>OPERE STRUTTURALI SUGLI IMMOBILI SEDI DI LAVORO DEI DISABILI PRESSO L’AZIENDA </a:t>
            </a:r>
            <a:endParaRPr lang="it-IT" dirty="0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E88F9ADD-5AE3-45BA-B839-63776815F0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731357"/>
              </p:ext>
            </p:extLst>
          </p:nvPr>
        </p:nvGraphicFramePr>
        <p:xfrm>
          <a:off x="337002" y="1873618"/>
          <a:ext cx="8014988" cy="845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po 4">
            <a:extLst>
              <a:ext uri="{FF2B5EF4-FFF2-40B4-BE49-F238E27FC236}">
                <a16:creationId xmlns:a16="http://schemas.microsoft.com/office/drawing/2014/main" id="{AC541904-02C2-4A6D-9F94-81B66A0C8929}"/>
              </a:ext>
            </a:extLst>
          </p:cNvPr>
          <p:cNvGrpSpPr/>
          <p:nvPr/>
        </p:nvGrpSpPr>
        <p:grpSpPr>
          <a:xfrm>
            <a:off x="337003" y="2554769"/>
            <a:ext cx="3911130" cy="1601596"/>
            <a:chOff x="692965" y="-219425"/>
            <a:chExt cx="3109890" cy="1639550"/>
          </a:xfrm>
        </p:grpSpPr>
        <p:sp>
          <p:nvSpPr>
            <p:cNvPr id="6" name="Freccia a pentagono 5">
              <a:extLst>
                <a:ext uri="{FF2B5EF4-FFF2-40B4-BE49-F238E27FC236}">
                  <a16:creationId xmlns:a16="http://schemas.microsoft.com/office/drawing/2014/main" id="{6BC940ED-B930-4270-A0B6-87F1B6EAFF6A}"/>
                </a:ext>
              </a:extLst>
            </p:cNvPr>
            <p:cNvSpPr/>
            <p:nvPr/>
          </p:nvSpPr>
          <p:spPr>
            <a:xfrm rot="10800000">
              <a:off x="692965" y="0"/>
              <a:ext cx="3109890" cy="1257547"/>
            </a:xfrm>
            <a:prstGeom prst="homePlat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ccia a pentagono 4">
              <a:extLst>
                <a:ext uri="{FF2B5EF4-FFF2-40B4-BE49-F238E27FC236}">
                  <a16:creationId xmlns:a16="http://schemas.microsoft.com/office/drawing/2014/main" id="{C1280D9A-76BD-4432-96B0-DE954DF5153A}"/>
                </a:ext>
              </a:extLst>
            </p:cNvPr>
            <p:cNvSpPr txBox="1"/>
            <p:nvPr/>
          </p:nvSpPr>
          <p:spPr>
            <a:xfrm>
              <a:off x="884918" y="-219425"/>
              <a:ext cx="2795504" cy="16395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5327" tIns="53340" rIns="99568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400" dirty="0"/>
                <a:t>deve </a:t>
              </a:r>
              <a:r>
                <a:rPr lang="it-IT" sz="1400" kern="1200" dirty="0"/>
                <a:t>essere rispettato l’elenco regionale dei prezzi delle opere </a:t>
              </a:r>
              <a:r>
                <a:rPr lang="it-IT" sz="1400" dirty="0"/>
                <a:t>pubbliche dei  </a:t>
              </a:r>
              <a:r>
                <a:rPr lang="it-IT" sz="1400" kern="1200" dirty="0"/>
                <a:t>DGR n. 512/2018, laddove applicabile e/o di altri prezziari adottati sul territorio nazionale</a:t>
              </a:r>
            </a:p>
          </p:txBody>
        </p:sp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DC1E9347-4664-4E23-90E3-0C6DED07209D}"/>
              </a:ext>
            </a:extLst>
          </p:cNvPr>
          <p:cNvGrpSpPr/>
          <p:nvPr/>
        </p:nvGrpSpPr>
        <p:grpSpPr>
          <a:xfrm>
            <a:off x="4292750" y="2719561"/>
            <a:ext cx="4107485" cy="1327437"/>
            <a:chOff x="325421" y="162032"/>
            <a:chExt cx="3130047" cy="1442810"/>
          </a:xfrm>
        </p:grpSpPr>
        <p:sp>
          <p:nvSpPr>
            <p:cNvPr id="9" name="Freccia a pentagono 8">
              <a:extLst>
                <a:ext uri="{FF2B5EF4-FFF2-40B4-BE49-F238E27FC236}">
                  <a16:creationId xmlns:a16="http://schemas.microsoft.com/office/drawing/2014/main" id="{CF83B98F-5AA2-482E-8A9E-46E9F8F5187C}"/>
                </a:ext>
              </a:extLst>
            </p:cNvPr>
            <p:cNvSpPr/>
            <p:nvPr/>
          </p:nvSpPr>
          <p:spPr>
            <a:xfrm rot="10800000">
              <a:off x="325421" y="162032"/>
              <a:ext cx="3130047" cy="1399864"/>
            </a:xfrm>
            <a:prstGeom prst="homePlat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ccia a pentagono 4">
              <a:extLst>
                <a:ext uri="{FF2B5EF4-FFF2-40B4-BE49-F238E27FC236}">
                  <a16:creationId xmlns:a16="http://schemas.microsoft.com/office/drawing/2014/main" id="{2E41DB55-1928-4E76-B607-B02FAD479A39}"/>
                </a:ext>
              </a:extLst>
            </p:cNvPr>
            <p:cNvSpPr txBox="1"/>
            <p:nvPr/>
          </p:nvSpPr>
          <p:spPr>
            <a:xfrm>
              <a:off x="538219" y="162033"/>
              <a:ext cx="2780081" cy="14428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2693" tIns="53340" rIns="99568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400" kern="1200" dirty="0"/>
                <a:t>l’intervento di adattamento del posto di lavoro deve essere pertinente e direttamente </a:t>
              </a:r>
              <a:r>
                <a:rPr lang="it-IT" sz="1400" dirty="0"/>
                <a:t>correlate alle caratteristiche e limitazioni funzionali </a:t>
              </a:r>
              <a:r>
                <a:rPr lang="it-IT" sz="1400" kern="1200" dirty="0"/>
                <a:t>del lavoratore con disabilità</a:t>
              </a:r>
            </a:p>
          </p:txBody>
        </p:sp>
      </p:grp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3A6A72B2-8F85-4F80-A4DB-DD1D9D59D9DC}"/>
              </a:ext>
            </a:extLst>
          </p:cNvPr>
          <p:cNvSpPr txBox="1"/>
          <p:nvPr/>
        </p:nvSpPr>
        <p:spPr>
          <a:xfrm>
            <a:off x="2875393" y="4081978"/>
            <a:ext cx="2938205" cy="36933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ATTENZIONE: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57CD2076-A6F1-4658-A74D-F85F191FD109}"/>
              </a:ext>
            </a:extLst>
          </p:cNvPr>
          <p:cNvSpPr/>
          <p:nvPr/>
        </p:nvSpPr>
        <p:spPr>
          <a:xfrm>
            <a:off x="337002" y="4554951"/>
            <a:ext cx="3757154" cy="104943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per opere che comportano pratiche edilizie semplificate la documentazione deve essere già depositata presso gli uffici competenti e deve essere allegata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2AE12AD6-54AC-4520-B05B-B73E10EE9EE0}"/>
              </a:ext>
            </a:extLst>
          </p:cNvPr>
          <p:cNvSpPr/>
          <p:nvPr/>
        </p:nvSpPr>
        <p:spPr>
          <a:xfrm>
            <a:off x="4643081" y="4572314"/>
            <a:ext cx="3757154" cy="103207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per adeguamenti che comportano un beneficio generale: il contributo può essere ridotto al 50% fino a un massimo di € 12.500,00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BCAFA018-FCC7-4BBB-80CD-76ED44862E32}"/>
              </a:ext>
            </a:extLst>
          </p:cNvPr>
          <p:cNvSpPr/>
          <p:nvPr/>
        </p:nvSpPr>
        <p:spPr>
          <a:xfrm>
            <a:off x="2370467" y="5725392"/>
            <a:ext cx="4031687" cy="83964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per immobili in affitto: almeno 60 mesi di contratto o il contributo può essere commisurato alla durata residua </a:t>
            </a:r>
          </a:p>
        </p:txBody>
      </p:sp>
    </p:spTree>
    <p:extLst>
      <p:ext uri="{BB962C8B-B14F-4D97-AF65-F5344CB8AC3E}">
        <p14:creationId xmlns:p14="http://schemas.microsoft.com/office/powerpoint/2010/main" val="4071555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258519" y="-116611"/>
            <a:ext cx="9143980" cy="6857990"/>
          </a:xfrm>
          <a:prstGeom prst="rect">
            <a:avLst/>
          </a:prstGeom>
        </p:spPr>
      </p:pic>
      <p:grpSp>
        <p:nvGrpSpPr>
          <p:cNvPr id="10" name="Gruppo 9"/>
          <p:cNvGrpSpPr/>
          <p:nvPr/>
        </p:nvGrpSpPr>
        <p:grpSpPr>
          <a:xfrm>
            <a:off x="133165" y="292963"/>
            <a:ext cx="8879670" cy="4206848"/>
            <a:chOff x="133165" y="292963"/>
            <a:chExt cx="8879670" cy="4206848"/>
          </a:xfrm>
        </p:grpSpPr>
        <p:sp>
          <p:nvSpPr>
            <p:cNvPr id="5" name="Rettangolo 4"/>
            <p:cNvSpPr/>
            <p:nvPr/>
          </p:nvSpPr>
          <p:spPr>
            <a:xfrm>
              <a:off x="4123695" y="292963"/>
              <a:ext cx="4761766" cy="5404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SPESE AMMISSIBILI        </a:t>
              </a:r>
              <a:r>
                <a:rPr lang="it-IT" altLang="it-IT" sz="2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3/5</a:t>
              </a:r>
              <a:endParaRPr lang="it-IT" sz="2000" dirty="0"/>
            </a:p>
          </p:txBody>
        </p:sp>
        <p:graphicFrame>
          <p:nvGraphicFramePr>
            <p:cNvPr id="6" name="Diagramma 5"/>
            <p:cNvGraphicFramePr/>
            <p:nvPr>
              <p:extLst>
                <p:ext uri="{D42A27DB-BD31-4B8C-83A1-F6EECF244321}">
                  <p14:modId xmlns:p14="http://schemas.microsoft.com/office/powerpoint/2010/main" val="860290787"/>
                </p:ext>
              </p:extLst>
            </p:nvPr>
          </p:nvGraphicFramePr>
          <p:xfrm>
            <a:off x="133165" y="2317463"/>
            <a:ext cx="4721859" cy="198984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ma 6"/>
            <p:cNvGraphicFramePr/>
            <p:nvPr>
              <p:extLst>
                <p:ext uri="{D42A27DB-BD31-4B8C-83A1-F6EECF244321}">
                  <p14:modId xmlns:p14="http://schemas.microsoft.com/office/powerpoint/2010/main" val="1661195751"/>
                </p:ext>
              </p:extLst>
            </p:nvPr>
          </p:nvGraphicFramePr>
          <p:xfrm>
            <a:off x="4348347" y="2224711"/>
            <a:ext cx="4312461" cy="22751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8" name="Meno 7"/>
            <p:cNvSpPr/>
            <p:nvPr/>
          </p:nvSpPr>
          <p:spPr>
            <a:xfrm>
              <a:off x="3422189" y="677502"/>
              <a:ext cx="5590646" cy="311764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A626C70-74B3-4BB7-A7E4-264D4770C8A1}"/>
              </a:ext>
            </a:extLst>
          </p:cNvPr>
          <p:cNvSpPr txBox="1"/>
          <p:nvPr/>
        </p:nvSpPr>
        <p:spPr>
          <a:xfrm>
            <a:off x="866274" y="968877"/>
            <a:ext cx="7650720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Costi legati alla completa messa in sicurezza dei luoghi di lavoro che si rendono necessari per l’emergenza Covid-19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C4DEB17-368C-45B6-98A9-4D39025115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66274" y="1730892"/>
            <a:ext cx="7401185" cy="493819"/>
          </a:xfrm>
          <a:prstGeom prst="rect">
            <a:avLst/>
          </a:prstGeom>
        </p:spPr>
      </p:pic>
      <p:grpSp>
        <p:nvGrpSpPr>
          <p:cNvPr id="12" name="Gruppo 11">
            <a:extLst>
              <a:ext uri="{FF2B5EF4-FFF2-40B4-BE49-F238E27FC236}">
                <a16:creationId xmlns:a16="http://schemas.microsoft.com/office/drawing/2014/main" id="{962A5E76-8FFD-4C85-BC8F-40C3C1B8BA87}"/>
              </a:ext>
            </a:extLst>
          </p:cNvPr>
          <p:cNvGrpSpPr/>
          <p:nvPr/>
        </p:nvGrpSpPr>
        <p:grpSpPr>
          <a:xfrm>
            <a:off x="745958" y="4801124"/>
            <a:ext cx="7771036" cy="974034"/>
            <a:chOff x="0" y="2543302"/>
            <a:chExt cx="4721861" cy="908724"/>
          </a:xfrm>
        </p:grpSpPr>
        <p:sp>
          <p:nvSpPr>
            <p:cNvPr id="13" name="Freccia a pentagono 12">
              <a:extLst>
                <a:ext uri="{FF2B5EF4-FFF2-40B4-BE49-F238E27FC236}">
                  <a16:creationId xmlns:a16="http://schemas.microsoft.com/office/drawing/2014/main" id="{857007B9-EF8E-4337-ABD8-AA0E5DC42531}"/>
                </a:ext>
              </a:extLst>
            </p:cNvPr>
            <p:cNvSpPr/>
            <p:nvPr/>
          </p:nvSpPr>
          <p:spPr>
            <a:xfrm rot="10800000">
              <a:off x="0" y="2543302"/>
              <a:ext cx="4721860" cy="908724"/>
            </a:xfrm>
            <a:prstGeom prst="homePlat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ccia a pentagono 4">
              <a:extLst>
                <a:ext uri="{FF2B5EF4-FFF2-40B4-BE49-F238E27FC236}">
                  <a16:creationId xmlns:a16="http://schemas.microsoft.com/office/drawing/2014/main" id="{E5CFD223-5944-4DD0-879E-B9ACEF6BA2FA}"/>
                </a:ext>
              </a:extLst>
            </p:cNvPr>
            <p:cNvSpPr txBox="1"/>
            <p:nvPr/>
          </p:nvSpPr>
          <p:spPr>
            <a:xfrm>
              <a:off x="86963" y="2543302"/>
              <a:ext cx="4634898" cy="9087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4597" tIns="49530" rIns="92456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dirty="0"/>
                <a:t>la quantificazione esatta sarà rapportata alla tipologia di intervento che sarà soggetta a valutazione anche mediante confronto con i costi di mercato</a:t>
              </a:r>
              <a:endParaRPr lang="it-IT" sz="1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65958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-57987"/>
            <a:ext cx="9143980" cy="6857990"/>
          </a:xfrm>
          <a:prstGeom prst="rect">
            <a:avLst/>
          </a:prstGeom>
        </p:spPr>
      </p:pic>
      <p:grpSp>
        <p:nvGrpSpPr>
          <p:cNvPr id="10" name="Gruppo 9"/>
          <p:cNvGrpSpPr/>
          <p:nvPr/>
        </p:nvGrpSpPr>
        <p:grpSpPr>
          <a:xfrm>
            <a:off x="190674" y="379227"/>
            <a:ext cx="8836538" cy="3689383"/>
            <a:chOff x="176297" y="292963"/>
            <a:chExt cx="8836538" cy="3689383"/>
          </a:xfrm>
        </p:grpSpPr>
        <p:sp>
          <p:nvSpPr>
            <p:cNvPr id="5" name="Rettangolo 4"/>
            <p:cNvSpPr/>
            <p:nvPr/>
          </p:nvSpPr>
          <p:spPr>
            <a:xfrm>
              <a:off x="4123695" y="292963"/>
              <a:ext cx="4761766" cy="5404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SPESE AMMISSIBILI       </a:t>
              </a:r>
              <a:r>
                <a:rPr lang="it-IT" altLang="it-IT" sz="2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4/5</a:t>
              </a:r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it-IT" sz="2800" dirty="0"/>
            </a:p>
          </p:txBody>
        </p:sp>
        <p:graphicFrame>
          <p:nvGraphicFramePr>
            <p:cNvPr id="6" name="Diagramma 5"/>
            <p:cNvGraphicFramePr/>
            <p:nvPr>
              <p:extLst>
                <p:ext uri="{D42A27DB-BD31-4B8C-83A1-F6EECF244321}">
                  <p14:modId xmlns:p14="http://schemas.microsoft.com/office/powerpoint/2010/main" val="2306356859"/>
                </p:ext>
              </p:extLst>
            </p:nvPr>
          </p:nvGraphicFramePr>
          <p:xfrm>
            <a:off x="176297" y="3127755"/>
            <a:ext cx="4721859" cy="85459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ma 6"/>
            <p:cNvGraphicFramePr/>
            <p:nvPr>
              <p:extLst>
                <p:ext uri="{D42A27DB-BD31-4B8C-83A1-F6EECF244321}">
                  <p14:modId xmlns:p14="http://schemas.microsoft.com/office/powerpoint/2010/main" val="2598201744"/>
                </p:ext>
              </p:extLst>
            </p:nvPr>
          </p:nvGraphicFramePr>
          <p:xfrm>
            <a:off x="4788265" y="3055870"/>
            <a:ext cx="3944429" cy="85459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8" name="Meno 7"/>
            <p:cNvSpPr/>
            <p:nvPr/>
          </p:nvSpPr>
          <p:spPr>
            <a:xfrm>
              <a:off x="3422189" y="677502"/>
              <a:ext cx="5590646" cy="311764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A626C70-74B3-4BB7-A7E4-264D4770C8A1}"/>
              </a:ext>
            </a:extLst>
          </p:cNvPr>
          <p:cNvSpPr txBox="1"/>
          <p:nvPr/>
        </p:nvSpPr>
        <p:spPr>
          <a:xfrm>
            <a:off x="505024" y="1127028"/>
            <a:ext cx="8227671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Costi legati alla completa messa in sicurezza dei luoghi di lavoro che si rendono necessari per l’emergenza Covid-19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962A5E76-8FFD-4C85-BC8F-40C3C1B8BA87}"/>
              </a:ext>
            </a:extLst>
          </p:cNvPr>
          <p:cNvGrpSpPr/>
          <p:nvPr/>
        </p:nvGrpSpPr>
        <p:grpSpPr>
          <a:xfrm>
            <a:off x="752136" y="4472848"/>
            <a:ext cx="7729825" cy="1200329"/>
            <a:chOff x="0" y="2447029"/>
            <a:chExt cx="4721860" cy="1004998"/>
          </a:xfrm>
        </p:grpSpPr>
        <p:sp>
          <p:nvSpPr>
            <p:cNvPr id="13" name="Freccia a pentagono 12">
              <a:extLst>
                <a:ext uri="{FF2B5EF4-FFF2-40B4-BE49-F238E27FC236}">
                  <a16:creationId xmlns:a16="http://schemas.microsoft.com/office/drawing/2014/main" id="{857007B9-EF8E-4337-ABD8-AA0E5DC42531}"/>
                </a:ext>
              </a:extLst>
            </p:cNvPr>
            <p:cNvSpPr/>
            <p:nvPr/>
          </p:nvSpPr>
          <p:spPr>
            <a:xfrm rot="10800000">
              <a:off x="0" y="2543302"/>
              <a:ext cx="4721860" cy="908724"/>
            </a:xfrm>
            <a:prstGeom prst="homePlat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ccia a pentagono 4">
              <a:extLst>
                <a:ext uri="{FF2B5EF4-FFF2-40B4-BE49-F238E27FC236}">
                  <a16:creationId xmlns:a16="http://schemas.microsoft.com/office/drawing/2014/main" id="{E5CFD223-5944-4DD0-879E-B9ACEF6BA2FA}"/>
                </a:ext>
              </a:extLst>
            </p:cNvPr>
            <p:cNvSpPr txBox="1"/>
            <p:nvPr/>
          </p:nvSpPr>
          <p:spPr>
            <a:xfrm>
              <a:off x="0" y="2447029"/>
              <a:ext cx="4663063" cy="10049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4597" tIns="49530" rIns="92456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dirty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dirty="0"/>
                <a:t>la quantificazione esatta sarà rapportata alla tipologia di intervento che sarà soggetta a valutazione anche mediante confronto con i costi di mercato</a:t>
              </a:r>
              <a:endParaRPr lang="it-IT" sz="1300" kern="1200" dirty="0"/>
            </a:p>
          </p:txBody>
        </p:sp>
      </p:grp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2DEA757C-7AA9-436F-9D25-745CBADD39BA}"/>
              </a:ext>
            </a:extLst>
          </p:cNvPr>
          <p:cNvSpPr txBox="1"/>
          <p:nvPr/>
        </p:nvSpPr>
        <p:spPr>
          <a:xfrm>
            <a:off x="505024" y="1830741"/>
            <a:ext cx="8227671" cy="120032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u="sng" dirty="0"/>
              <a:t>INTERVENTI PER LA MESSA IN SICUREZZA IN TERMINI DI PULIZIA, SANIFICAZIONE E PROTEZIONE PERSONALE:</a:t>
            </a:r>
          </a:p>
          <a:p>
            <a:pPr algn="ctr"/>
            <a:r>
              <a:rPr lang="it-IT" dirty="0"/>
              <a:t>è previsto un </a:t>
            </a:r>
            <a:r>
              <a:rPr lang="it-IT" b="1" dirty="0"/>
              <a:t>contributo fino a un massimo di € 500,00 per ogni lavoratore disabile</a:t>
            </a:r>
            <a:r>
              <a:rPr lang="it-IT" dirty="0"/>
              <a:t> per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3E2C77E1-08FA-4FC2-90AB-7FB66A4D094A}"/>
              </a:ext>
            </a:extLst>
          </p:cNvPr>
          <p:cNvSpPr txBox="1"/>
          <p:nvPr/>
        </p:nvSpPr>
        <p:spPr>
          <a:xfrm>
            <a:off x="2470260" y="4140495"/>
            <a:ext cx="4664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dirty="0"/>
              <a:t>PROCEDURA SEMPLIFICATA </a:t>
            </a:r>
          </a:p>
        </p:txBody>
      </p:sp>
    </p:spTree>
    <p:extLst>
      <p:ext uri="{BB962C8B-B14F-4D97-AF65-F5344CB8AC3E}">
        <p14:creationId xmlns:p14="http://schemas.microsoft.com/office/powerpoint/2010/main" val="917625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-57987"/>
            <a:ext cx="9143980" cy="6857990"/>
          </a:xfrm>
          <a:prstGeom prst="rect">
            <a:avLst/>
          </a:prstGeom>
        </p:spPr>
      </p:pic>
      <p:grpSp>
        <p:nvGrpSpPr>
          <p:cNvPr id="10" name="Gruppo 9"/>
          <p:cNvGrpSpPr/>
          <p:nvPr/>
        </p:nvGrpSpPr>
        <p:grpSpPr>
          <a:xfrm>
            <a:off x="132165" y="275378"/>
            <a:ext cx="8879670" cy="4262391"/>
            <a:chOff x="133165" y="292963"/>
            <a:chExt cx="8879670" cy="4262391"/>
          </a:xfrm>
        </p:grpSpPr>
        <p:sp>
          <p:nvSpPr>
            <p:cNvPr id="5" name="Rettangolo 4"/>
            <p:cNvSpPr/>
            <p:nvPr/>
          </p:nvSpPr>
          <p:spPr>
            <a:xfrm>
              <a:off x="4123695" y="292963"/>
              <a:ext cx="4761766" cy="5404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SPESE AMMISSIBILI      </a:t>
              </a:r>
              <a:r>
                <a:rPr lang="it-IT" altLang="it-IT" sz="2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5/5</a:t>
              </a:r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it-IT" sz="2800" dirty="0"/>
            </a:p>
          </p:txBody>
        </p:sp>
        <p:graphicFrame>
          <p:nvGraphicFramePr>
            <p:cNvPr id="6" name="Diagramma 5"/>
            <p:cNvGraphicFramePr/>
            <p:nvPr>
              <p:extLst>
                <p:ext uri="{D42A27DB-BD31-4B8C-83A1-F6EECF244321}">
                  <p14:modId xmlns:p14="http://schemas.microsoft.com/office/powerpoint/2010/main" val="2321715494"/>
                </p:ext>
              </p:extLst>
            </p:nvPr>
          </p:nvGraphicFramePr>
          <p:xfrm>
            <a:off x="133165" y="2746319"/>
            <a:ext cx="4438835" cy="179465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ma 6"/>
            <p:cNvGraphicFramePr/>
            <p:nvPr>
              <p:extLst>
                <p:ext uri="{D42A27DB-BD31-4B8C-83A1-F6EECF244321}">
                  <p14:modId xmlns:p14="http://schemas.microsoft.com/office/powerpoint/2010/main" val="3056173614"/>
                </p:ext>
              </p:extLst>
            </p:nvPr>
          </p:nvGraphicFramePr>
          <p:xfrm>
            <a:off x="4377101" y="2727917"/>
            <a:ext cx="4125514" cy="182743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8" name="Meno 7"/>
            <p:cNvSpPr/>
            <p:nvPr/>
          </p:nvSpPr>
          <p:spPr>
            <a:xfrm>
              <a:off x="3422189" y="677502"/>
              <a:ext cx="5590646" cy="311764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A626C70-74B3-4BB7-A7E4-264D4770C8A1}"/>
              </a:ext>
            </a:extLst>
          </p:cNvPr>
          <p:cNvSpPr txBox="1"/>
          <p:nvPr/>
        </p:nvSpPr>
        <p:spPr>
          <a:xfrm>
            <a:off x="866274" y="968877"/>
            <a:ext cx="7650720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Costi legati alla completa messa in sicurezza dei luoghi di lavoro che si rendono necessari per l’emergenza Covid-19 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962A5E76-8FFD-4C85-BC8F-40C3C1B8BA87}"/>
              </a:ext>
            </a:extLst>
          </p:cNvPr>
          <p:cNvGrpSpPr/>
          <p:nvPr/>
        </p:nvGrpSpPr>
        <p:grpSpPr>
          <a:xfrm>
            <a:off x="239151" y="4561291"/>
            <a:ext cx="8277841" cy="1239274"/>
            <a:chOff x="0" y="2319550"/>
            <a:chExt cx="4721860" cy="1156179"/>
          </a:xfrm>
        </p:grpSpPr>
        <p:sp>
          <p:nvSpPr>
            <p:cNvPr id="13" name="Freccia a pentagono 12">
              <a:extLst>
                <a:ext uri="{FF2B5EF4-FFF2-40B4-BE49-F238E27FC236}">
                  <a16:creationId xmlns:a16="http://schemas.microsoft.com/office/drawing/2014/main" id="{857007B9-EF8E-4337-ABD8-AA0E5DC42531}"/>
                </a:ext>
              </a:extLst>
            </p:cNvPr>
            <p:cNvSpPr/>
            <p:nvPr/>
          </p:nvSpPr>
          <p:spPr>
            <a:xfrm rot="10800000">
              <a:off x="0" y="2543302"/>
              <a:ext cx="4721860" cy="908724"/>
            </a:xfrm>
            <a:prstGeom prst="homePlat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ccia a pentagono 4">
              <a:extLst>
                <a:ext uri="{FF2B5EF4-FFF2-40B4-BE49-F238E27FC236}">
                  <a16:creationId xmlns:a16="http://schemas.microsoft.com/office/drawing/2014/main" id="{E5CFD223-5944-4DD0-879E-B9ACEF6BA2FA}"/>
                </a:ext>
              </a:extLst>
            </p:cNvPr>
            <p:cNvSpPr txBox="1"/>
            <p:nvPr/>
          </p:nvSpPr>
          <p:spPr>
            <a:xfrm>
              <a:off x="0" y="2319550"/>
              <a:ext cx="4634898" cy="11561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4597" tIns="49530" rIns="92456" bIns="49530" numCol="1" spcCol="1270" anchor="ctr" anchorCtr="0">
              <a:noAutofit/>
            </a:bodyPr>
            <a:lstStyle/>
            <a:p>
              <a:r>
                <a:rPr lang="it-IT" dirty="0"/>
                <a:t>Le spese di attivazione di postazioni di lavoro a distanza devono risultare a totale carico del datore di lavoro. E’ necessario produrre l’accordo individuale sottoscritto tra il lavoratore e l’impresa</a:t>
              </a:r>
            </a:p>
          </p:txBody>
        </p:sp>
      </p:grp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D8AB92D-C959-492F-B696-9082AA7FA509}"/>
              </a:ext>
            </a:extLst>
          </p:cNvPr>
          <p:cNvSpPr txBox="1"/>
          <p:nvPr/>
        </p:nvSpPr>
        <p:spPr>
          <a:xfrm>
            <a:off x="866272" y="1670692"/>
            <a:ext cx="7650720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acquisto o noleggio per approntamento di </a:t>
            </a:r>
          </a:p>
          <a:p>
            <a:pPr algn="ctr"/>
            <a:r>
              <a:rPr lang="it-IT" dirty="0"/>
              <a:t>POSTAZIONI DI LAVORO A DISTANZA  </a:t>
            </a:r>
          </a:p>
        </p:txBody>
      </p:sp>
    </p:spTree>
    <p:extLst>
      <p:ext uri="{BB962C8B-B14F-4D97-AF65-F5344CB8AC3E}">
        <p14:creationId xmlns:p14="http://schemas.microsoft.com/office/powerpoint/2010/main" val="3184488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30199" y="399144"/>
            <a:ext cx="8880631" cy="5502568"/>
            <a:chOff x="263369" y="399144"/>
            <a:chExt cx="8880631" cy="5502568"/>
          </a:xfrm>
        </p:grpSpPr>
        <p:sp>
          <p:nvSpPr>
            <p:cNvPr id="5" name="Rettangolo 4"/>
            <p:cNvSpPr/>
            <p:nvPr/>
          </p:nvSpPr>
          <p:spPr>
            <a:xfrm>
              <a:off x="4336170" y="399144"/>
              <a:ext cx="480783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SPESE </a:t>
              </a:r>
              <a:r>
                <a:rPr lang="it-IT" altLang="it-IT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NON</a:t>
              </a:r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AMMISSIBILI </a:t>
              </a:r>
              <a:endParaRPr lang="it-IT" sz="2800" dirty="0"/>
            </a:p>
          </p:txBody>
        </p:sp>
        <p:graphicFrame>
          <p:nvGraphicFramePr>
            <p:cNvPr id="6" name="Diagramma 5"/>
            <p:cNvGraphicFramePr/>
            <p:nvPr>
              <p:extLst>
                <p:ext uri="{D42A27DB-BD31-4B8C-83A1-F6EECF244321}">
                  <p14:modId xmlns:p14="http://schemas.microsoft.com/office/powerpoint/2010/main" val="3754280985"/>
                </p:ext>
              </p:extLst>
            </p:nvPr>
          </p:nvGraphicFramePr>
          <p:xfrm>
            <a:off x="263369" y="1510471"/>
            <a:ext cx="8436747" cy="439124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7" name="Meno 6"/>
            <p:cNvSpPr/>
            <p:nvPr/>
          </p:nvSpPr>
          <p:spPr>
            <a:xfrm>
              <a:off x="3382393" y="843379"/>
              <a:ext cx="5761607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416347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87387" y="501402"/>
            <a:ext cx="8791531" cy="5416494"/>
            <a:chOff x="364947" y="501402"/>
            <a:chExt cx="8791531" cy="5416494"/>
          </a:xfrm>
        </p:grpSpPr>
        <p:sp>
          <p:nvSpPr>
            <p:cNvPr id="5" name="Rettangolo 4"/>
            <p:cNvSpPr/>
            <p:nvPr/>
          </p:nvSpPr>
          <p:spPr>
            <a:xfrm>
              <a:off x="364947" y="501402"/>
              <a:ext cx="84318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it-IT" altLang="it-IT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MODALITÀ DI PRESENTAZIONE DELLE DOMANDE </a:t>
              </a:r>
              <a:endParaRPr lang="it-IT" sz="2400" dirty="0"/>
            </a:p>
          </p:txBody>
        </p:sp>
        <p:pic>
          <p:nvPicPr>
            <p:cNvPr id="6" name="Immagine 5" descr="Tacograferos: Certificado de actividades &quot;Leave Letter&quot;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788" y="1828580"/>
              <a:ext cx="991340" cy="929381"/>
            </a:xfrm>
            <a:prstGeom prst="rect">
              <a:avLst/>
            </a:prstGeom>
          </p:spPr>
        </p:pic>
        <p:sp>
          <p:nvSpPr>
            <p:cNvPr id="7" name="CasellaDiTesto 6"/>
            <p:cNvSpPr txBox="1"/>
            <p:nvPr/>
          </p:nvSpPr>
          <p:spPr>
            <a:xfrm>
              <a:off x="2041865" y="1828580"/>
              <a:ext cx="66848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Utilizzare </a:t>
              </a:r>
              <a:r>
                <a:rPr lang="it-IT" b="1" dirty="0"/>
                <a:t>esclusivamente</a:t>
              </a:r>
              <a:r>
                <a:rPr lang="it-IT" dirty="0"/>
                <a:t> la modulistica allegata all’Avviso pubblico, scaricabile dal sito dell’Agenzia Regionale per il Lavoro:</a:t>
              </a:r>
            </a:p>
            <a:p>
              <a:r>
                <a:rPr lang="it-IT" u="sng" dirty="0">
                  <a:hlinkClick r:id="rId4"/>
                </a:rPr>
                <a:t>https://www.agenzialavoro.emr.it/normativa/bandi-e-avvisi/avvisi-e-bandi</a:t>
              </a:r>
              <a:endParaRPr lang="it-IT" dirty="0"/>
            </a:p>
          </p:txBody>
        </p:sp>
        <p:pic>
          <p:nvPicPr>
            <p:cNvPr id="8" name="Immagine 7" descr="Posta Elettronica Certificata (PEC): guida all’uso | Frz40 ...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379" y="4607515"/>
              <a:ext cx="2214728" cy="1310381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/>
          </p:nvSpPr>
          <p:spPr>
            <a:xfrm>
              <a:off x="2805344" y="4607515"/>
              <a:ext cx="582375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Inviare all’Agenzia Regionale per il Lavoro </a:t>
              </a:r>
              <a:r>
                <a:rPr lang="it-IT" b="1" dirty="0"/>
                <a:t>esclusivamente</a:t>
              </a:r>
              <a:r>
                <a:rPr lang="it-IT" dirty="0"/>
                <a:t> via posta elettronica certificata all’indirizzo: </a:t>
              </a:r>
              <a:r>
                <a:rPr lang="it-IT" u="sng" dirty="0">
                  <a:hlinkClick r:id="rId6"/>
                </a:rPr>
                <a:t>arlavoro.servipl@postacert.Regione.Emilia-Romagna.it</a:t>
              </a:r>
              <a:endParaRPr lang="it-IT" dirty="0"/>
            </a:p>
          </p:txBody>
        </p:sp>
        <p:pic>
          <p:nvPicPr>
            <p:cNvPr id="10" name="Immagine 9" descr="Tutti fuorilegge ~ maxbjj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03503" y="3228661"/>
              <a:ext cx="1287042" cy="643521"/>
            </a:xfrm>
            <a:prstGeom prst="rect">
              <a:avLst/>
            </a:prstGeom>
          </p:spPr>
        </p:pic>
        <p:sp>
          <p:nvSpPr>
            <p:cNvPr id="11" name="CasellaDiTesto 10"/>
            <p:cNvSpPr txBox="1"/>
            <p:nvPr/>
          </p:nvSpPr>
          <p:spPr>
            <a:xfrm>
              <a:off x="3790545" y="3223040"/>
              <a:ext cx="42346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In regola con la vigente normativa per l’assolvimento dell’imposta di bollo </a:t>
              </a:r>
              <a:r>
                <a:rPr lang="it-IT" sz="1200" dirty="0"/>
                <a:t>(i soggetti esenti dovranno indicare nella domanda i riferimenti normativi che giustificano l’esenzione)</a:t>
              </a:r>
            </a:p>
          </p:txBody>
        </p:sp>
        <p:sp>
          <p:nvSpPr>
            <p:cNvPr id="12" name="Meno 11"/>
            <p:cNvSpPr/>
            <p:nvPr/>
          </p:nvSpPr>
          <p:spPr>
            <a:xfrm>
              <a:off x="3382393" y="843379"/>
              <a:ext cx="5774085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230306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E2C81704-AF80-4E66-8F2A-7B6DF9CBD57D}"/>
              </a:ext>
            </a:extLst>
          </p:cNvPr>
          <p:cNvSpPr/>
          <p:nvPr/>
        </p:nvSpPr>
        <p:spPr>
          <a:xfrm>
            <a:off x="119943" y="2888771"/>
            <a:ext cx="148158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dirty="0"/>
              <a:t>Valutare la domanda ammissibile</a:t>
            </a:r>
          </a:p>
        </p:txBody>
      </p:sp>
      <p:graphicFrame>
        <p:nvGraphicFramePr>
          <p:cNvPr id="13" name="Diagramma 12">
            <a:extLst>
              <a:ext uri="{FF2B5EF4-FFF2-40B4-BE49-F238E27FC236}">
                <a16:creationId xmlns:a16="http://schemas.microsoft.com/office/drawing/2014/main" id="{2B5B3A14-6E62-4FBD-B1BB-BBFD4AC8E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0918276"/>
              </p:ext>
            </p:extLst>
          </p:nvPr>
        </p:nvGraphicFramePr>
        <p:xfrm>
          <a:off x="1663619" y="1765281"/>
          <a:ext cx="7050284" cy="2970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0" name="Gruppo 19">
            <a:extLst>
              <a:ext uri="{FF2B5EF4-FFF2-40B4-BE49-F238E27FC236}">
                <a16:creationId xmlns:a16="http://schemas.microsoft.com/office/drawing/2014/main" id="{8286CF17-DACE-45A1-B759-FC3ABB4F559E}"/>
              </a:ext>
            </a:extLst>
          </p:cNvPr>
          <p:cNvGrpSpPr/>
          <p:nvPr/>
        </p:nvGrpSpPr>
        <p:grpSpPr>
          <a:xfrm rot="19791029">
            <a:off x="2383795" y="3654267"/>
            <a:ext cx="1579300" cy="653620"/>
            <a:chOff x="1184466" y="478046"/>
            <a:chExt cx="1579300" cy="653620"/>
          </a:xfrm>
        </p:grpSpPr>
        <p:sp>
          <p:nvSpPr>
            <p:cNvPr id="21" name="Freccia a gallone 20">
              <a:extLst>
                <a:ext uri="{FF2B5EF4-FFF2-40B4-BE49-F238E27FC236}">
                  <a16:creationId xmlns:a16="http://schemas.microsoft.com/office/drawing/2014/main" id="{DFB4E6AE-2765-43D9-97BD-9764396E9E51}"/>
                </a:ext>
              </a:extLst>
            </p:cNvPr>
            <p:cNvSpPr/>
            <p:nvPr/>
          </p:nvSpPr>
          <p:spPr>
            <a:xfrm>
              <a:off x="1184466" y="478046"/>
              <a:ext cx="1579300" cy="653620"/>
            </a:xfrm>
            <a:prstGeom prst="chevron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Freccia a gallone 4">
              <a:extLst>
                <a:ext uri="{FF2B5EF4-FFF2-40B4-BE49-F238E27FC236}">
                  <a16:creationId xmlns:a16="http://schemas.microsoft.com/office/drawing/2014/main" id="{83BB5D8A-9276-4797-84BA-84D7B99081CB}"/>
                </a:ext>
              </a:extLst>
            </p:cNvPr>
            <p:cNvSpPr txBox="1"/>
            <p:nvPr/>
          </p:nvSpPr>
          <p:spPr>
            <a:xfrm rot="21519871">
              <a:off x="1511276" y="478046"/>
              <a:ext cx="925680" cy="6536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006" tIns="16002" rIns="16002" bIns="16002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200" kern="1200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kern="1200" dirty="0"/>
                <a:t>Da realizzare: </a:t>
              </a:r>
              <a:r>
                <a:rPr lang="it-IT" sz="1200" dirty="0"/>
                <a:t>Avvio entro 60 giorni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700" kern="1200" dirty="0"/>
            </a:p>
          </p:txBody>
        </p:sp>
      </p:grpSp>
      <p:sp>
        <p:nvSpPr>
          <p:cNvPr id="28" name="Gallone 4">
            <a:extLst>
              <a:ext uri="{FF2B5EF4-FFF2-40B4-BE49-F238E27FC236}">
                <a16:creationId xmlns:a16="http://schemas.microsoft.com/office/drawing/2014/main" id="{2024FDF2-A5B7-4495-8368-2338F07864BD}"/>
              </a:ext>
            </a:extLst>
          </p:cNvPr>
          <p:cNvSpPr txBox="1"/>
          <p:nvPr/>
        </p:nvSpPr>
        <p:spPr>
          <a:xfrm>
            <a:off x="7661399" y="2823943"/>
            <a:ext cx="1025981" cy="816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004" tIns="10668" rIns="10668" bIns="10668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200" kern="1200" dirty="0"/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kern="1200" dirty="0"/>
              <a:t>Liquidazione del contributo entro 60 giorni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kern="1200" dirty="0"/>
              <a:t> 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1EB24F0D-42E6-4728-9B69-E1DD49A50860}"/>
              </a:ext>
            </a:extLst>
          </p:cNvPr>
          <p:cNvSpPr txBox="1"/>
          <p:nvPr/>
        </p:nvSpPr>
        <p:spPr>
          <a:xfrm>
            <a:off x="4442269" y="162528"/>
            <a:ext cx="4662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DALL’ISTRUTTORIA DELLE DOMANDE </a:t>
            </a:r>
          </a:p>
        </p:txBody>
      </p:sp>
      <p:sp>
        <p:nvSpPr>
          <p:cNvPr id="33" name="Meno 13">
            <a:extLst>
              <a:ext uri="{FF2B5EF4-FFF2-40B4-BE49-F238E27FC236}">
                <a16:creationId xmlns:a16="http://schemas.microsoft.com/office/drawing/2014/main" id="{7E858C2E-380A-4615-AFC3-BA075FD6B87E}"/>
              </a:ext>
            </a:extLst>
          </p:cNvPr>
          <p:cNvSpPr/>
          <p:nvPr/>
        </p:nvSpPr>
        <p:spPr>
          <a:xfrm>
            <a:off x="3611715" y="519331"/>
            <a:ext cx="5717162" cy="301841"/>
          </a:xfrm>
          <a:prstGeom prst="mathMinus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D4540AE5-B23A-4619-B3A9-989A973EBDA1}"/>
              </a:ext>
            </a:extLst>
          </p:cNvPr>
          <p:cNvSpPr txBox="1"/>
          <p:nvPr/>
        </p:nvSpPr>
        <p:spPr>
          <a:xfrm>
            <a:off x="4555474" y="864839"/>
            <a:ext cx="4662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ALL’EROGAZIONE DEL CONTRIBUTO</a:t>
            </a:r>
            <a:endParaRPr lang="it-IT" dirty="0"/>
          </a:p>
        </p:txBody>
      </p:sp>
      <p:pic>
        <p:nvPicPr>
          <p:cNvPr id="36" name="Immagine 35" descr="02 | luglio | 2015 | Frammenti di Utopia">
            <a:extLst>
              <a:ext uri="{FF2B5EF4-FFF2-40B4-BE49-F238E27FC236}">
                <a16:creationId xmlns:a16="http://schemas.microsoft.com/office/drawing/2014/main" id="{B4A3F8C6-2BFC-42C3-9291-B86DBA9674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27" y="1073800"/>
            <a:ext cx="1173605" cy="1014516"/>
          </a:xfrm>
          <a:prstGeom prst="rect">
            <a:avLst/>
          </a:prstGeom>
        </p:spPr>
      </p:pic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B8F2325F-3151-4F09-9468-231FC920D697}"/>
              </a:ext>
            </a:extLst>
          </p:cNvPr>
          <p:cNvSpPr txBox="1"/>
          <p:nvPr/>
        </p:nvSpPr>
        <p:spPr>
          <a:xfrm>
            <a:off x="2130911" y="1387812"/>
            <a:ext cx="66236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Le domande saranno istruite secondo l’ordine cronologico di arrivo da un Nucleo di Validazione multidisciplinare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762F89AF-803C-4739-9891-B52BD5BA18FF}"/>
              </a:ext>
            </a:extLst>
          </p:cNvPr>
          <p:cNvSpPr/>
          <p:nvPr/>
        </p:nvSpPr>
        <p:spPr>
          <a:xfrm>
            <a:off x="69383" y="5376408"/>
            <a:ext cx="2231371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dirty="0"/>
              <a:t>Valutare la domanda non ammissibile</a:t>
            </a:r>
          </a:p>
        </p:txBody>
      </p:sp>
      <p:grpSp>
        <p:nvGrpSpPr>
          <p:cNvPr id="64" name="Gruppo 63">
            <a:extLst>
              <a:ext uri="{FF2B5EF4-FFF2-40B4-BE49-F238E27FC236}">
                <a16:creationId xmlns:a16="http://schemas.microsoft.com/office/drawing/2014/main" id="{4A108029-35EC-4742-8E0E-42DB6B62BD74}"/>
              </a:ext>
            </a:extLst>
          </p:cNvPr>
          <p:cNvGrpSpPr/>
          <p:nvPr/>
        </p:nvGrpSpPr>
        <p:grpSpPr>
          <a:xfrm>
            <a:off x="2453154" y="5352727"/>
            <a:ext cx="2627898" cy="735125"/>
            <a:chOff x="1655541" y="4991"/>
            <a:chExt cx="1837814" cy="735125"/>
          </a:xfrm>
        </p:grpSpPr>
        <p:sp>
          <p:nvSpPr>
            <p:cNvPr id="65" name="Freccia a gallone 64">
              <a:extLst>
                <a:ext uri="{FF2B5EF4-FFF2-40B4-BE49-F238E27FC236}">
                  <a16:creationId xmlns:a16="http://schemas.microsoft.com/office/drawing/2014/main" id="{3E568F8E-630F-4727-95DA-EFAA40F0B0BA}"/>
                </a:ext>
              </a:extLst>
            </p:cNvPr>
            <p:cNvSpPr/>
            <p:nvPr/>
          </p:nvSpPr>
          <p:spPr>
            <a:xfrm>
              <a:off x="1655541" y="4991"/>
              <a:ext cx="1837814" cy="735125"/>
            </a:xfrm>
            <a:prstGeom prst="chevron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Freccia a gallone 4">
              <a:extLst>
                <a:ext uri="{FF2B5EF4-FFF2-40B4-BE49-F238E27FC236}">
                  <a16:creationId xmlns:a16="http://schemas.microsoft.com/office/drawing/2014/main" id="{528215E6-BEAC-4401-B316-AFCF606BEBF0}"/>
                </a:ext>
              </a:extLst>
            </p:cNvPr>
            <p:cNvSpPr txBox="1"/>
            <p:nvPr/>
          </p:nvSpPr>
          <p:spPr>
            <a:xfrm>
              <a:off x="2023104" y="4991"/>
              <a:ext cx="1102689" cy="735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005" tIns="12002" rIns="12002" bIns="12002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100" kern="1200" dirty="0"/>
                <a:t>Comunicare all’impresa richiedente i motivi che ostano all’accoglimento della richiesta </a:t>
              </a:r>
            </a:p>
          </p:txBody>
        </p:sp>
      </p:grpSp>
      <p:grpSp>
        <p:nvGrpSpPr>
          <p:cNvPr id="67" name="Gruppo 66">
            <a:extLst>
              <a:ext uri="{FF2B5EF4-FFF2-40B4-BE49-F238E27FC236}">
                <a16:creationId xmlns:a16="http://schemas.microsoft.com/office/drawing/2014/main" id="{B4CA4F7A-C947-406B-9C0F-E7C8D3F8739A}"/>
              </a:ext>
            </a:extLst>
          </p:cNvPr>
          <p:cNvGrpSpPr/>
          <p:nvPr/>
        </p:nvGrpSpPr>
        <p:grpSpPr>
          <a:xfrm>
            <a:off x="4716951" y="5354962"/>
            <a:ext cx="2893949" cy="735125"/>
            <a:chOff x="3309574" y="4991"/>
            <a:chExt cx="1837814" cy="735125"/>
          </a:xfrm>
        </p:grpSpPr>
        <p:sp>
          <p:nvSpPr>
            <p:cNvPr id="68" name="Freccia a gallone 67">
              <a:extLst>
                <a:ext uri="{FF2B5EF4-FFF2-40B4-BE49-F238E27FC236}">
                  <a16:creationId xmlns:a16="http://schemas.microsoft.com/office/drawing/2014/main" id="{FFB8F021-E41A-4B43-BAE0-2BE9746D5F61}"/>
                </a:ext>
              </a:extLst>
            </p:cNvPr>
            <p:cNvSpPr/>
            <p:nvPr/>
          </p:nvSpPr>
          <p:spPr>
            <a:xfrm>
              <a:off x="3309574" y="4991"/>
              <a:ext cx="1837814" cy="735125"/>
            </a:xfrm>
            <a:prstGeom prst="chevron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Freccia a gallone 4">
              <a:extLst>
                <a:ext uri="{FF2B5EF4-FFF2-40B4-BE49-F238E27FC236}">
                  <a16:creationId xmlns:a16="http://schemas.microsoft.com/office/drawing/2014/main" id="{4B4C94E2-E047-4AAA-81D2-B1DE6730B9BD}"/>
                </a:ext>
              </a:extLst>
            </p:cNvPr>
            <p:cNvSpPr txBox="1"/>
            <p:nvPr/>
          </p:nvSpPr>
          <p:spPr>
            <a:xfrm>
              <a:off x="3677136" y="4991"/>
              <a:ext cx="1200625" cy="735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005" tIns="12002" rIns="12002" bIns="12002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100" kern="1200" dirty="0"/>
                <a:t>Attendere le osservazioni nel termine di 10 gg dal ricevimento della comunicazione di non ammissibilità</a:t>
              </a:r>
            </a:p>
          </p:txBody>
        </p:sp>
      </p:grpSp>
      <p:sp>
        <p:nvSpPr>
          <p:cNvPr id="71" name="Esagono 70">
            <a:extLst>
              <a:ext uri="{FF2B5EF4-FFF2-40B4-BE49-F238E27FC236}">
                <a16:creationId xmlns:a16="http://schemas.microsoft.com/office/drawing/2014/main" id="{B61DE690-8EA4-4C52-B277-0661508BC8D9}"/>
              </a:ext>
            </a:extLst>
          </p:cNvPr>
          <p:cNvSpPr/>
          <p:nvPr/>
        </p:nvSpPr>
        <p:spPr>
          <a:xfrm>
            <a:off x="7727769" y="5442577"/>
            <a:ext cx="769632" cy="555426"/>
          </a:xfrm>
          <a:prstGeom prst="hexag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STOP</a:t>
            </a:r>
          </a:p>
        </p:txBody>
      </p:sp>
      <p:sp>
        <p:nvSpPr>
          <p:cNvPr id="76" name="CasellaDiTesto 75">
            <a:extLst>
              <a:ext uri="{FF2B5EF4-FFF2-40B4-BE49-F238E27FC236}">
                <a16:creationId xmlns:a16="http://schemas.microsoft.com/office/drawing/2014/main" id="{F6811C65-9C7F-4DAD-A261-0B4EDCD69390}"/>
              </a:ext>
            </a:extLst>
          </p:cNvPr>
          <p:cNvSpPr txBox="1"/>
          <p:nvPr/>
        </p:nvSpPr>
        <p:spPr>
          <a:xfrm rot="19735337">
            <a:off x="2771636" y="4359962"/>
            <a:ext cx="1127235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it-IT" sz="800" dirty="0"/>
              <a:t>Da realizzare, di norma, entro 6 mesi dall’avvio</a:t>
            </a:r>
            <a:endParaRPr lang="it-IT" sz="1000" dirty="0"/>
          </a:p>
        </p:txBody>
      </p:sp>
      <p:sp>
        <p:nvSpPr>
          <p:cNvPr id="77" name="CasellaDiTesto 76">
            <a:extLst>
              <a:ext uri="{FF2B5EF4-FFF2-40B4-BE49-F238E27FC236}">
                <a16:creationId xmlns:a16="http://schemas.microsoft.com/office/drawing/2014/main" id="{397D8E34-7B4D-4124-AA0B-0316D7F6F354}"/>
              </a:ext>
            </a:extLst>
          </p:cNvPr>
          <p:cNvSpPr txBox="1"/>
          <p:nvPr/>
        </p:nvSpPr>
        <p:spPr>
          <a:xfrm>
            <a:off x="3967435" y="3634849"/>
            <a:ext cx="949669" cy="55399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>
              <a:buClr>
                <a:srgbClr val="FF0000"/>
              </a:buClr>
            </a:pPr>
            <a:r>
              <a:rPr lang="it-IT" sz="1000" dirty="0"/>
              <a:t>entro 60 giorni da conclusione del progetto</a:t>
            </a:r>
            <a:endParaRPr lang="it-IT" sz="1200" dirty="0"/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2C6E237A-FDA0-4D0E-B4EC-E0CB5B74FE30}"/>
              </a:ext>
            </a:extLst>
          </p:cNvPr>
          <p:cNvSpPr/>
          <p:nvPr/>
        </p:nvSpPr>
        <p:spPr>
          <a:xfrm>
            <a:off x="99688" y="4038892"/>
            <a:ext cx="1693936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Richiedere chiarimenti o integrazioni</a:t>
            </a:r>
          </a:p>
        </p:txBody>
      </p:sp>
    </p:spTree>
    <p:extLst>
      <p:ext uri="{BB962C8B-B14F-4D97-AF65-F5344CB8AC3E}">
        <p14:creationId xmlns:p14="http://schemas.microsoft.com/office/powerpoint/2010/main" val="98017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C5B08-ADDE-47F5-986D-43A09F9AB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6" y="4307301"/>
            <a:ext cx="8507894" cy="1818862"/>
          </a:xfrm>
        </p:spPr>
        <p:txBody>
          <a:bodyPr>
            <a:normAutofit/>
          </a:bodyPr>
          <a:lstStyle/>
          <a:p>
            <a:pPr algn="l"/>
            <a:r>
              <a:rPr lang="it-IT" sz="1400" dirty="0">
                <a:hlinkClick r:id="rId2"/>
              </a:rPr>
              <a:t>https://www.agenzialavoro.emr.it/normativa/bandi-e-avvisi/avvisi-e-bandi/avviso-pubblico-per-la-presentazione-di-domande-di-contributo-per-adattamento-posti-di-lavoro-a-favore-di-persone-con-disabilita-anche-in-risposta-alla-emergenza-sanitaria-covid-19</a:t>
            </a:r>
            <a:endParaRPr lang="it-IT" sz="1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06D3DB-F546-429E-A1AA-7FB206EF2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6" y="43839"/>
            <a:ext cx="8229600" cy="4525963"/>
          </a:xfrm>
        </p:spPr>
        <p:txBody>
          <a:bodyPr/>
          <a:lstStyle/>
          <a:p>
            <a:endParaRPr lang="it-IT" dirty="0"/>
          </a:p>
          <a:p>
            <a:pPr lvl="3"/>
            <a:endParaRPr lang="it-IT" dirty="0"/>
          </a:p>
        </p:txBody>
      </p:sp>
      <p:pic>
        <p:nvPicPr>
          <p:cNvPr id="8" name="Immagine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9271B1E2-1174-413D-8DD0-CC2E49592F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966" y="853197"/>
            <a:ext cx="7003774" cy="3904594"/>
          </a:xfrm>
          <a:prstGeom prst="rect">
            <a:avLst/>
          </a:prstGeom>
        </p:spPr>
      </p:pic>
      <p:sp>
        <p:nvSpPr>
          <p:cNvPr id="9" name="Titolo 1">
            <a:extLst>
              <a:ext uri="{FF2B5EF4-FFF2-40B4-BE49-F238E27FC236}">
                <a16:creationId xmlns:a16="http://schemas.microsoft.com/office/drawing/2014/main" id="{7C3613B7-2D85-44FB-AE27-B5B63DC7073D}"/>
              </a:ext>
            </a:extLst>
          </p:cNvPr>
          <p:cNvSpPr txBox="1">
            <a:spLocks/>
          </p:cNvSpPr>
          <p:nvPr/>
        </p:nvSpPr>
        <p:spPr>
          <a:xfrm>
            <a:off x="188845" y="5330007"/>
            <a:ext cx="7444407" cy="1343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1800" dirty="0"/>
              <a:t>PER DUBBI E DOMANDE</a:t>
            </a:r>
            <a:r>
              <a:rPr lang="it-IT" sz="1400" dirty="0"/>
              <a:t>: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ARLInclusione@regione.emilia-romagna.it</a:t>
            </a:r>
            <a:endParaRPr lang="it-IT" sz="1400" dirty="0"/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82973FFE-5F19-45DC-85C1-6EF6134644C6}"/>
              </a:ext>
            </a:extLst>
          </p:cNvPr>
          <p:cNvSpPr txBox="1">
            <a:spLocks/>
          </p:cNvSpPr>
          <p:nvPr/>
        </p:nvSpPr>
        <p:spPr>
          <a:xfrm>
            <a:off x="849796" y="43839"/>
            <a:ext cx="7444407" cy="809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/>
              <a:t>SITO DELL’AGENZIA REGIONALE ER IL LAVORO 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097882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4481" y="28047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37651" y="115326"/>
            <a:ext cx="8885657" cy="5857311"/>
            <a:chOff x="279699" y="426043"/>
            <a:chExt cx="8885657" cy="5857311"/>
          </a:xfrm>
        </p:grpSpPr>
        <p:sp>
          <p:nvSpPr>
            <p:cNvPr id="5" name="CasellaDiTesto 4"/>
            <p:cNvSpPr txBox="1"/>
            <p:nvPr/>
          </p:nvSpPr>
          <p:spPr>
            <a:xfrm>
              <a:off x="3267594" y="3975030"/>
              <a:ext cx="563732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Clr>
                  <a:srgbClr val="FF0000"/>
                </a:buClr>
                <a:buFont typeface="Courier New" panose="02070309020205020404" pitchFamily="49" charset="0"/>
                <a:buChar char="o"/>
              </a:pPr>
              <a:r>
                <a:rPr lang="it-IT" dirty="0"/>
                <a:t>Gli interventi dovranno essere realizzati e conclusi, di norma, entro 6 mesi dalla data di avvio salvo eventuali proroghe ammesse solo in caso di interventi strutturali. </a:t>
              </a:r>
            </a:p>
            <a:p>
              <a:pPr marL="285750" indent="-285750" algn="just">
                <a:buClr>
                  <a:srgbClr val="FF0000"/>
                </a:buClr>
                <a:buFont typeface="Courier New" panose="02070309020205020404" pitchFamily="49" charset="0"/>
                <a:buChar char="o"/>
              </a:pPr>
              <a:r>
                <a:rPr lang="it-IT" dirty="0"/>
                <a:t>Le rendicontazioni finali dovranno essere presentate  </a:t>
              </a:r>
              <a:r>
                <a:rPr lang="it-IT" b="1" dirty="0"/>
                <a:t>entro 60 giorni </a:t>
              </a:r>
              <a:r>
                <a:rPr lang="it-IT" b="1" u="sng" dirty="0"/>
                <a:t>dalla conclusione del progetto</a:t>
              </a:r>
              <a:r>
                <a:rPr lang="it-IT" b="1" dirty="0"/>
                <a:t>, pena la revoca del contributo </a:t>
              </a:r>
              <a:r>
                <a:rPr lang="it-IT" dirty="0"/>
                <a:t>salvo</a:t>
              </a:r>
              <a:r>
                <a:rPr lang="it-IT" b="1" dirty="0"/>
                <a:t> </a:t>
              </a:r>
              <a:r>
                <a:rPr lang="it-IT" dirty="0"/>
                <a:t>eventuali proroghe ammesse solo in caso di circostanze non prevedibili al momento della presentazione della domanda. </a:t>
              </a:r>
              <a:endParaRPr lang="it-IT" b="1" dirty="0"/>
            </a:p>
          </p:txBody>
        </p:sp>
        <p:sp>
          <p:nvSpPr>
            <p:cNvPr id="6" name="Meno 5"/>
            <p:cNvSpPr/>
            <p:nvPr/>
          </p:nvSpPr>
          <p:spPr>
            <a:xfrm>
              <a:off x="3382393" y="843379"/>
              <a:ext cx="5782963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3533313" y="426043"/>
              <a:ext cx="51058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PUNTI DI ATTENZIONE</a:t>
              </a:r>
              <a:endParaRPr lang="it-IT" sz="2800" dirty="0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3164888" y="1196896"/>
              <a:ext cx="570390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Clr>
                  <a:srgbClr val="FF0000"/>
                </a:buClr>
                <a:buFont typeface="Courier New" panose="02070309020205020404" pitchFamily="49" charset="0"/>
                <a:buChar char="o"/>
              </a:pPr>
              <a:r>
                <a:rPr lang="it-IT" u="sng" dirty="0"/>
                <a:t>Per tutti gli interventi non ancora realizzati</a:t>
              </a:r>
              <a:r>
                <a:rPr lang="it-IT" dirty="0"/>
                <a:t>, i progetti approvati </a:t>
              </a:r>
              <a:r>
                <a:rPr lang="it-IT" b="1" dirty="0"/>
                <a:t>dovranno avviarsi di norma entro 60 giorni dalla comunicazione dell’approvazione.  Dell’avvio</a:t>
              </a:r>
              <a:r>
                <a:rPr lang="it-IT" dirty="0"/>
                <a:t> si dovrà dare comunicazione  all’Agenzia      regionale per il Lavoro, via posta elettronica certificata all’indirizzo: </a:t>
              </a:r>
              <a:r>
                <a:rPr lang="it-IT" dirty="0">
                  <a:hlinkClick r:id="rId3"/>
                </a:rPr>
                <a:t>arlavoro.servipl@postacert.Regione.Emilia-Romagna.it</a:t>
              </a:r>
              <a:endParaRPr lang="it-IT" dirty="0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3231470" y="3051700"/>
              <a:ext cx="56373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Clr>
                  <a:srgbClr val="FF0000"/>
                </a:buClr>
                <a:buFont typeface="Courier New" panose="02070309020205020404" pitchFamily="49" charset="0"/>
                <a:buChar char="o"/>
              </a:pPr>
              <a:r>
                <a:rPr lang="it-IT" dirty="0"/>
                <a:t>I contributi concessi ai sensi del presente Avviso si configurano come </a:t>
              </a:r>
              <a:r>
                <a:rPr lang="it-IT" b="1" dirty="0">
                  <a:solidFill>
                    <a:srgbClr val="00B050"/>
                  </a:solidFill>
                </a:rPr>
                <a:t>«Aiuti di Stato» </a:t>
              </a:r>
              <a:r>
                <a:rPr lang="it-IT" dirty="0"/>
                <a:t>e devono quindi rispettare le normative comunitarie in materia (</a:t>
              </a:r>
              <a:r>
                <a:rPr lang="it-IT" dirty="0" err="1"/>
                <a:t>Mod</a:t>
              </a:r>
              <a:r>
                <a:rPr lang="it-IT" dirty="0"/>
                <a:t> 2)</a:t>
              </a:r>
            </a:p>
          </p:txBody>
        </p:sp>
        <p:pic>
          <p:nvPicPr>
            <p:cNvPr id="10" name="Immagine 9" descr="Avviso importante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699" y="949263"/>
              <a:ext cx="2818607" cy="52562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3373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470517" y="372925"/>
            <a:ext cx="8301843" cy="5174230"/>
            <a:chOff x="470517" y="372925"/>
            <a:chExt cx="8301843" cy="5174230"/>
          </a:xfrm>
        </p:grpSpPr>
        <p:sp>
          <p:nvSpPr>
            <p:cNvPr id="5" name="CasellaDiTesto 4"/>
            <p:cNvSpPr txBox="1"/>
            <p:nvPr/>
          </p:nvSpPr>
          <p:spPr>
            <a:xfrm>
              <a:off x="470517" y="372925"/>
              <a:ext cx="83018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OBBLIGHI DEI DATORI DI LAVORO BENEFICIARI DEI CONTRIBUTI </a:t>
              </a:r>
              <a:endParaRPr lang="it-IT" sz="2400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577050" y="1576837"/>
              <a:ext cx="803429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it-IT" dirty="0"/>
                <a:t>I beneficiari dei contributi, sono tenuti a:</a:t>
              </a:r>
            </a:p>
            <a:p>
              <a:pPr lvl="0"/>
              <a:endParaRPr lang="it-IT" dirty="0" err="1"/>
            </a:p>
            <a:p>
              <a:pPr marL="285750" lvl="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fornire le informazioni e la documentazione richiesti dal presente Avviso;</a:t>
              </a:r>
            </a:p>
            <a:p>
              <a:pPr lvl="0"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permettere gli eventuali sopralluoghi da parte dell’Agenzia per il lavoro per le verifiche relative all’adeguatezza dell’intervento rispetto alle limitazioni funzionali della persona con disabilità; 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segnalare tempestivamente ogni mutamento del rapporto di lavoro (licenziamento, dimissioni spontanee, ecc.) cui si riferisce il contributo; 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essere in regola rispetto alla normativa in materia di sicurezza sul lavoro, alle disposizioni in materia di assicurazione sociale e previdenziale e quindi in regola con i versamenti contributivi.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1468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249796" y="426043"/>
            <a:ext cx="8560451" cy="5741870"/>
            <a:chOff x="604905" y="426043"/>
            <a:chExt cx="8560451" cy="5741870"/>
          </a:xfrm>
        </p:grpSpPr>
        <p:sp>
          <p:nvSpPr>
            <p:cNvPr id="5" name="Meno 4"/>
            <p:cNvSpPr/>
            <p:nvPr/>
          </p:nvSpPr>
          <p:spPr>
            <a:xfrm>
              <a:off x="3382393" y="843379"/>
              <a:ext cx="5782963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533313" y="426043"/>
              <a:ext cx="51058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REVOCA DEI CONTRIBUTI</a:t>
              </a:r>
              <a:endParaRPr lang="it-IT" sz="2800" dirty="0"/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604905" y="1366599"/>
              <a:ext cx="8034290" cy="480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rgbClr val="FF0000"/>
                </a:buClr>
              </a:pPr>
              <a:r>
                <a:rPr lang="it-IT" dirty="0"/>
                <a:t>I contributi concessi ai sensi del presente Avviso, </a:t>
              </a:r>
              <a:r>
                <a:rPr lang="it-IT" dirty="0">
                  <a:solidFill>
                    <a:srgbClr val="00B050"/>
                  </a:solidFill>
                </a:rPr>
                <a:t>POSSONO ESSERE REVOCATI </a:t>
              </a:r>
              <a:r>
                <a:rPr lang="it-IT" dirty="0"/>
                <a:t>- in tutto o in parte- nei seguenti casi: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i controlli previsti dal bando diano esito negativo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non vengano fornite le informazioni richieste utili al rilevamento dell’intervento;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gli interventi per i quali è stato concesso il contributo siano realizzati in maniera difforme rispetto al progetto presentato e approvato, (al di fuori delle modifiche richieste e preventivamente autorizzate dalla Agenzia);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gli interventi per i quali è stato concesso il contributo non siano stati realizzati o vengano in tutto o in parte realizzati in un immobile o in una struttura situata fuori dal territorio della Regione Emilia-Romagna;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non venga trasmessa la documentazione richiesta, corredata degli idonei giustificativi delle spese sostenute, nei termini previsti dall’avviso.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r>
                <a:rPr lang="it-IT" dirty="0"/>
                <a:t>qualora il lavoratore non risulti in forza al datore di lavoro richiedente sia al momento della presentazione della domanda che al momento della erogazione del contributo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v"/>
              </a:pP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599557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43253" y="211015"/>
            <a:ext cx="8903089" cy="5618641"/>
            <a:chOff x="871394" y="501278"/>
            <a:chExt cx="8299240" cy="4603101"/>
          </a:xfrm>
        </p:grpSpPr>
        <p:sp>
          <p:nvSpPr>
            <p:cNvPr id="5" name="Rettangolo 4"/>
            <p:cNvSpPr/>
            <p:nvPr/>
          </p:nvSpPr>
          <p:spPr>
            <a:xfrm>
              <a:off x="4863877" y="501278"/>
              <a:ext cx="3987162" cy="378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altLang="it-IT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 MODULISTICA           </a:t>
              </a:r>
              <a:r>
                <a:rPr lang="it-IT" altLang="it-IT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1/2</a:t>
              </a:r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057737" y="1170878"/>
              <a:ext cx="5980212" cy="393350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endParaRPr lang="it-IT" dirty="0">
                <a:ea typeface="+mn-lt"/>
                <a:cs typeface="+mn-lt"/>
              </a:endParaRPr>
            </a:p>
            <a:p>
              <a:endParaRPr lang="it-IT" dirty="0">
                <a:ea typeface="+mn-lt"/>
                <a:cs typeface="+mn-lt"/>
              </a:endParaRPr>
            </a:p>
            <a:p>
              <a:r>
                <a:rPr lang="it-IT" dirty="0">
                  <a:ea typeface="+mn-lt"/>
                  <a:cs typeface="+mn-lt"/>
                </a:rPr>
                <a:t>La modulistica viene resa disponibile sulle pagine web dell’Agenzie regionale per il lavoro all’indirizzo: </a:t>
              </a:r>
              <a:r>
                <a:rPr lang="it-IT" dirty="0">
                  <a:ea typeface="+mn-lt"/>
                  <a:cs typeface="+mn-lt"/>
                  <a:hlinkClick r:id="rId3"/>
                </a:rPr>
                <a:t>https://www.agenzialavoro.emr.it/normativa/bandi-e-avvisi/avvisi-ebandi</a:t>
              </a:r>
              <a:r>
                <a:rPr lang="it-IT" dirty="0">
                  <a:ea typeface="+mn-lt"/>
                  <a:cs typeface="+mn-lt"/>
                </a:rPr>
                <a:t> </a:t>
              </a:r>
              <a:endParaRPr lang="it-IT" dirty="0">
                <a:cs typeface="Calibri"/>
              </a:endParaRPr>
            </a:p>
            <a:p>
              <a:pPr algn="just"/>
              <a:r>
                <a:rPr lang="it-IT" dirty="0">
                  <a:ea typeface="+mn-lt"/>
                  <a:cs typeface="+mn-lt"/>
                </a:rPr>
                <a:t>ed aggiornata, per eventuali modifiche non sostanziali, senza necessità di procedere con atti formali ma solo attraverso la pubblicazione sul sito web istituzionale.</a:t>
              </a:r>
              <a:endParaRPr lang="it-IT" dirty="0">
                <a:cs typeface="Calibri"/>
              </a:endParaRPr>
            </a:p>
            <a:p>
              <a:endParaRPr lang="it-IT" dirty="0"/>
            </a:p>
            <a:p>
              <a:r>
                <a:rPr lang="it-IT" dirty="0">
                  <a:cs typeface="Calibri"/>
                </a:rPr>
                <a:t>Si compone di:</a:t>
              </a:r>
              <a:endParaRPr lang="it-IT" dirty="0"/>
            </a:p>
            <a:p>
              <a:pPr marL="285750" indent="-285750">
                <a:buFont typeface="Wingdings"/>
                <a:buChar char="ü"/>
              </a:pPr>
              <a:r>
                <a:rPr lang="it-IT" dirty="0">
                  <a:ea typeface="+mn-lt"/>
                  <a:cs typeface="+mn-lt"/>
                </a:rPr>
                <a:t>MODULISTICA DA PRESENTARE UNITAMENTE ALL’ISTANZA </a:t>
              </a:r>
              <a:endParaRPr lang="it-IT" dirty="0">
                <a:cs typeface="Calibri"/>
              </a:endParaRPr>
            </a:p>
            <a:p>
              <a:pPr marL="285750" indent="-285750">
                <a:buFont typeface="Wingdings"/>
                <a:buChar char="ü"/>
              </a:pPr>
              <a:endParaRPr lang="it-IT" dirty="0">
                <a:ea typeface="+mn-lt"/>
                <a:cs typeface="+mn-lt"/>
              </a:endParaRPr>
            </a:p>
            <a:p>
              <a:pPr marL="285750" indent="-285750">
                <a:buFont typeface="Wingdings"/>
                <a:buChar char="ü"/>
              </a:pPr>
              <a:r>
                <a:rPr lang="it-IT" dirty="0">
                  <a:ea typeface="+mn-lt"/>
                  <a:cs typeface="+mn-lt"/>
                </a:rPr>
                <a:t>MODULISTICA DA PRESENTARE IN SEDE DI RENDICONTAZIONE</a:t>
              </a:r>
              <a:endParaRPr lang="it-IT" dirty="0">
                <a:cs typeface="Calibri"/>
              </a:endParaRPr>
            </a:p>
            <a:p>
              <a:endParaRPr lang="it-IT" dirty="0">
                <a:cs typeface="Calibri"/>
              </a:endParaRPr>
            </a:p>
            <a:p>
              <a:endParaRPr lang="it-IT" dirty="0">
                <a:cs typeface="Calibri"/>
              </a:endParaRPr>
            </a:p>
            <a:p>
              <a:endParaRPr lang="it-IT" dirty="0">
                <a:cs typeface="Calibri"/>
              </a:endParaRPr>
            </a:p>
          </p:txBody>
        </p:sp>
        <p:pic>
          <p:nvPicPr>
            <p:cNvPr id="7" name="Immagine 6" descr="Modulistica Alternanza Scuola Lavoro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1394" y="1611503"/>
              <a:ext cx="2093295" cy="2463886"/>
            </a:xfrm>
            <a:prstGeom prst="rect">
              <a:avLst/>
            </a:prstGeom>
          </p:spPr>
        </p:pic>
        <p:sp>
          <p:nvSpPr>
            <p:cNvPr id="8" name="Meno 7"/>
            <p:cNvSpPr/>
            <p:nvPr/>
          </p:nvSpPr>
          <p:spPr>
            <a:xfrm>
              <a:off x="3382394" y="843379"/>
              <a:ext cx="5788240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420413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ADD24F-31B5-400C-917C-D989BB69D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B2C4EA-DA70-4215-A812-DC2D69806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178AC6-9068-4CD4-B770-6EE4DE98E5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63AAB6A-E80F-4D50-AD46-9B677ADA43AD}"/>
              </a:ext>
            </a:extLst>
          </p:cNvPr>
          <p:cNvSpPr txBox="1"/>
          <p:nvPr/>
        </p:nvSpPr>
        <p:spPr>
          <a:xfrm>
            <a:off x="288758" y="719805"/>
            <a:ext cx="8566484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FF0000"/>
              </a:buClr>
            </a:pPr>
            <a:r>
              <a:rPr lang="it-IT" dirty="0">
                <a:solidFill>
                  <a:srgbClr val="00B050"/>
                </a:solidFill>
              </a:rPr>
              <a:t>MODULISTICA E DOCUMENTAZIONE DA ALLEGARE ALLA DOMANDA </a:t>
            </a:r>
          </a:p>
          <a:p>
            <a:pPr algn="ctr">
              <a:buClr>
                <a:srgbClr val="FF0000"/>
              </a:buClr>
            </a:pPr>
            <a:endParaRPr lang="it-IT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1 - Richiesta di contributo per adattamento del posto di lavoro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2 - </a:t>
            </a:r>
            <a:r>
              <a:rPr lang="it-IT" sz="1700" b="0" i="0" u="none" strike="noStrike" baseline="0" dirty="0">
                <a:latin typeface="CIDFont+F1"/>
              </a:rPr>
              <a:t>Dichiarazione sostitutiva per la concessione di aiuti di stato in esenzione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3 - </a:t>
            </a:r>
            <a:r>
              <a:rPr lang="it-IT" sz="1700" b="0" i="0" u="none" strike="noStrike" baseline="0" dirty="0">
                <a:latin typeface="CIDFont+F1"/>
              </a:rPr>
              <a:t>Scheda intervento (tranne che per sanificazione e protezione personale);</a:t>
            </a:r>
            <a:endParaRPr lang="it-IT" sz="1700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4 - </a:t>
            </a:r>
            <a:r>
              <a:rPr lang="it-IT" sz="1700" b="0" i="0" u="none" strike="noStrike" baseline="0" dirty="0">
                <a:latin typeface="CIDFont+F1"/>
              </a:rPr>
              <a:t>Solo per sanificazione e protezione personale: dichiarazione sostitutiva </a:t>
            </a:r>
          </a:p>
          <a:p>
            <a:pPr>
              <a:buClr>
                <a:srgbClr val="00B050"/>
              </a:buClr>
            </a:pPr>
            <a:r>
              <a:rPr lang="it-IT" sz="1700" dirty="0">
                <a:latin typeface="CIDFont+F1"/>
              </a:rPr>
              <a:t>                             </a:t>
            </a:r>
            <a:r>
              <a:rPr lang="it-IT" sz="1700" b="0" i="0" u="none" strike="noStrike" baseline="0" dirty="0">
                <a:latin typeface="CIDFont+F1"/>
              </a:rPr>
              <a:t>  per contributo fino a massimo di € 500,00</a:t>
            </a:r>
            <a:endParaRPr lang="it-IT" sz="1700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5 - </a:t>
            </a:r>
            <a:r>
              <a:rPr lang="it-IT" sz="1700" b="0" i="0" u="none" strike="noStrike" baseline="0" dirty="0">
                <a:latin typeface="CIDFont+F1"/>
              </a:rPr>
              <a:t>Scheda dati del lavoratore</a:t>
            </a:r>
            <a:endParaRPr lang="it-IT" sz="1700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Modulo n. 6 </a:t>
            </a:r>
            <a:r>
              <a:rPr lang="it-IT" sz="1700" b="0" i="0" u="none" strike="noStrike" baseline="0" dirty="0">
                <a:latin typeface="CIDFont+F1"/>
              </a:rPr>
              <a:t>- Scheda Informativa Privacy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Preventivo di spesa o, in caso di intervento già realizzato, fotocopia fattura</a:t>
            </a:r>
            <a:endParaRPr lang="it-IT" sz="1700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Documentazione che giustifichi l’intervento in termini di miglioramento dell’organizzazione e/o delle condizioni di svolgimento della prestazione lavorativa del dipendente </a:t>
            </a:r>
            <a:r>
              <a:rPr lang="it-IT" sz="1700" b="0" i="0" u="none" strike="noStrike" baseline="0" dirty="0">
                <a:latin typeface="CIDFont+F2"/>
              </a:rPr>
              <a:t>quali, ad esempio: stralcio della diagnosi funzionale oppure certificato del medico competente, ove non siano già depositati agli atti del competente Ufficio del Collocamento mirato.</a:t>
            </a:r>
            <a:endParaRPr lang="it-IT" sz="1700" dirty="0"/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Ricevuta di presentazione della pratica edilizia</a:t>
            </a:r>
            <a:r>
              <a:rPr lang="it-IT" sz="1700" b="0" i="0" u="none" strike="noStrike" baseline="0" dirty="0">
                <a:latin typeface="CIDFont+F1"/>
              </a:rPr>
              <a:t>, qualora necessaria per l’intervento oggetto di istanza;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4"/>
              </a:rPr>
              <a:t>Eventuale contratto di affitto, comodato o altro titolo di possesso dell’immobile </a:t>
            </a:r>
            <a:r>
              <a:rPr lang="it-IT" sz="1700" b="0" i="0" u="none" strike="noStrike" baseline="0" dirty="0">
                <a:latin typeface="CIDFont+F1"/>
              </a:rPr>
              <a:t>per interventi strutturali;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it-IT" sz="1700" b="0" i="0" u="none" strike="noStrike" baseline="0" dirty="0">
                <a:latin typeface="CIDFont+F1"/>
              </a:rPr>
              <a:t>Copia del documento di riconoscimento del firmatario</a:t>
            </a:r>
            <a:r>
              <a:rPr lang="it-IT" sz="1800" b="0" i="0" u="none" strike="noStrike" baseline="0" dirty="0">
                <a:latin typeface="CIDFont+F1"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1847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411067" y="654789"/>
            <a:ext cx="8568575" cy="5194583"/>
            <a:chOff x="610935" y="502121"/>
            <a:chExt cx="8568575" cy="5194583"/>
          </a:xfrm>
        </p:grpSpPr>
        <p:sp>
          <p:nvSpPr>
            <p:cNvPr id="5" name="Freeform 8"/>
            <p:cNvSpPr>
              <a:spLocks noChangeAspect="1"/>
            </p:cNvSpPr>
            <p:nvPr/>
          </p:nvSpPr>
          <p:spPr bwMode="auto">
            <a:xfrm>
              <a:off x="610935" y="1005606"/>
              <a:ext cx="7968187" cy="4691098"/>
            </a:xfrm>
            <a:custGeom>
              <a:avLst/>
              <a:gdLst>
                <a:gd name="T0" fmla="*/ 2147483647 w 5425"/>
                <a:gd name="T1" fmla="*/ 2147483647 h 3553"/>
                <a:gd name="T2" fmla="*/ 2147483647 w 5425"/>
                <a:gd name="T3" fmla="*/ 2147483647 h 3553"/>
                <a:gd name="T4" fmla="*/ 2147483647 w 5425"/>
                <a:gd name="T5" fmla="*/ 2147483647 h 3553"/>
                <a:gd name="T6" fmla="*/ 2147483647 w 5425"/>
                <a:gd name="T7" fmla="*/ 2147483647 h 3553"/>
                <a:gd name="T8" fmla="*/ 2147483647 w 5425"/>
                <a:gd name="T9" fmla="*/ 2147483647 h 3553"/>
                <a:gd name="T10" fmla="*/ 2147483647 w 5425"/>
                <a:gd name="T11" fmla="*/ 2147483647 h 3553"/>
                <a:gd name="T12" fmla="*/ 2147483647 w 5425"/>
                <a:gd name="T13" fmla="*/ 2147483647 h 3553"/>
                <a:gd name="T14" fmla="*/ 2147483647 w 5425"/>
                <a:gd name="T15" fmla="*/ 2147483647 h 3553"/>
                <a:gd name="T16" fmla="*/ 2147483647 w 5425"/>
                <a:gd name="T17" fmla="*/ 2147483647 h 3553"/>
                <a:gd name="T18" fmla="*/ 2147483647 w 5425"/>
                <a:gd name="T19" fmla="*/ 2147483647 h 3553"/>
                <a:gd name="T20" fmla="*/ 2147483647 w 5425"/>
                <a:gd name="T21" fmla="*/ 2147483647 h 3553"/>
                <a:gd name="T22" fmla="*/ 2147483647 w 5425"/>
                <a:gd name="T23" fmla="*/ 2147483647 h 3553"/>
                <a:gd name="T24" fmla="*/ 2147483647 w 5425"/>
                <a:gd name="T25" fmla="*/ 2147483647 h 3553"/>
                <a:gd name="T26" fmla="*/ 2147483647 w 5425"/>
                <a:gd name="T27" fmla="*/ 2147483647 h 3553"/>
                <a:gd name="T28" fmla="*/ 2147483647 w 5425"/>
                <a:gd name="T29" fmla="*/ 2147483647 h 3553"/>
                <a:gd name="T30" fmla="*/ 2147483647 w 5425"/>
                <a:gd name="T31" fmla="*/ 2147483647 h 3553"/>
                <a:gd name="T32" fmla="*/ 2147483647 w 5425"/>
                <a:gd name="T33" fmla="*/ 2147483647 h 3553"/>
                <a:gd name="T34" fmla="*/ 2147483647 w 5425"/>
                <a:gd name="T35" fmla="*/ 2147483647 h 3553"/>
                <a:gd name="T36" fmla="*/ 2147483647 w 5425"/>
                <a:gd name="T37" fmla="*/ 2147483647 h 3553"/>
                <a:gd name="T38" fmla="*/ 2147483647 w 5425"/>
                <a:gd name="T39" fmla="*/ 2147483647 h 3553"/>
                <a:gd name="T40" fmla="*/ 2147483647 w 5425"/>
                <a:gd name="T41" fmla="*/ 2147483647 h 3553"/>
                <a:gd name="T42" fmla="*/ 2147483647 w 5425"/>
                <a:gd name="T43" fmla="*/ 0 h 3553"/>
                <a:gd name="T44" fmla="*/ 2147483647 w 5425"/>
                <a:gd name="T45" fmla="*/ 2147483647 h 3553"/>
                <a:gd name="T46" fmla="*/ 2147483647 w 5425"/>
                <a:gd name="T47" fmla="*/ 2147483647 h 3553"/>
                <a:gd name="T48" fmla="*/ 2147483647 w 5425"/>
                <a:gd name="T49" fmla="*/ 2147483647 h 3553"/>
                <a:gd name="T50" fmla="*/ 2147483647 w 5425"/>
                <a:gd name="T51" fmla="*/ 2147483647 h 3553"/>
                <a:gd name="T52" fmla="*/ 2147483647 w 5425"/>
                <a:gd name="T53" fmla="*/ 2147483647 h 3553"/>
                <a:gd name="T54" fmla="*/ 2147483647 w 5425"/>
                <a:gd name="T55" fmla="*/ 2147483647 h 3553"/>
                <a:gd name="T56" fmla="*/ 2147483647 w 5425"/>
                <a:gd name="T57" fmla="*/ 2147483647 h 3553"/>
                <a:gd name="T58" fmla="*/ 2147483647 w 5425"/>
                <a:gd name="T59" fmla="*/ 2147483647 h 3553"/>
                <a:gd name="T60" fmla="*/ 2147483647 w 5425"/>
                <a:gd name="T61" fmla="*/ 2147483647 h 3553"/>
                <a:gd name="T62" fmla="*/ 2147483647 w 5425"/>
                <a:gd name="T63" fmla="*/ 2147483647 h 3553"/>
                <a:gd name="T64" fmla="*/ 2147483647 w 5425"/>
                <a:gd name="T65" fmla="*/ 2147483647 h 3553"/>
                <a:gd name="T66" fmla="*/ 2147483647 w 5425"/>
                <a:gd name="T67" fmla="*/ 2147483647 h 3553"/>
                <a:gd name="T68" fmla="*/ 2147483647 w 5425"/>
                <a:gd name="T69" fmla="*/ 2147483647 h 3553"/>
                <a:gd name="T70" fmla="*/ 2147483647 w 5425"/>
                <a:gd name="T71" fmla="*/ 2147483647 h 3553"/>
                <a:gd name="T72" fmla="*/ 2147483647 w 5425"/>
                <a:gd name="T73" fmla="*/ 2147483647 h 3553"/>
                <a:gd name="T74" fmla="*/ 2147483647 w 5425"/>
                <a:gd name="T75" fmla="*/ 2147483647 h 3553"/>
                <a:gd name="T76" fmla="*/ 2147483647 w 5425"/>
                <a:gd name="T77" fmla="*/ 2147483647 h 3553"/>
                <a:gd name="T78" fmla="*/ 2147483647 w 5425"/>
                <a:gd name="T79" fmla="*/ 2147483647 h 3553"/>
                <a:gd name="T80" fmla="*/ 2147483647 w 5425"/>
                <a:gd name="T81" fmla="*/ 2147483647 h 3553"/>
                <a:gd name="T82" fmla="*/ 2147483647 w 5425"/>
                <a:gd name="T83" fmla="*/ 2147483647 h 3553"/>
                <a:gd name="T84" fmla="*/ 2147483647 w 5425"/>
                <a:gd name="T85" fmla="*/ 2147483647 h 3553"/>
                <a:gd name="T86" fmla="*/ 2147483647 w 5425"/>
                <a:gd name="T87" fmla="*/ 2147483647 h 3553"/>
                <a:gd name="T88" fmla="*/ 2147483647 w 5425"/>
                <a:gd name="T89" fmla="*/ 2147483647 h 3553"/>
                <a:gd name="T90" fmla="*/ 2147483647 w 5425"/>
                <a:gd name="T91" fmla="*/ 2147483647 h 3553"/>
                <a:gd name="T92" fmla="*/ 2147483647 w 5425"/>
                <a:gd name="T93" fmla="*/ 2147483647 h 3553"/>
                <a:gd name="T94" fmla="*/ 2147483647 w 5425"/>
                <a:gd name="T95" fmla="*/ 2147483647 h 3553"/>
                <a:gd name="T96" fmla="*/ 2147483647 w 5425"/>
                <a:gd name="T97" fmla="*/ 2147483647 h 3553"/>
                <a:gd name="T98" fmla="*/ 2147483647 w 5425"/>
                <a:gd name="T99" fmla="*/ 2147483647 h 3553"/>
                <a:gd name="T100" fmla="*/ 2147483647 w 5425"/>
                <a:gd name="T101" fmla="*/ 2147483647 h 3553"/>
                <a:gd name="T102" fmla="*/ 2147483647 w 5425"/>
                <a:gd name="T103" fmla="*/ 2147483647 h 3553"/>
                <a:gd name="T104" fmla="*/ 2147483647 w 5425"/>
                <a:gd name="T105" fmla="*/ 2147483647 h 355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425"/>
                <a:gd name="T160" fmla="*/ 0 h 3553"/>
                <a:gd name="T161" fmla="*/ 5425 w 5425"/>
                <a:gd name="T162" fmla="*/ 3553 h 355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425" h="3553">
                  <a:moveTo>
                    <a:pt x="5369" y="3062"/>
                  </a:moveTo>
                  <a:lnTo>
                    <a:pt x="5203" y="2940"/>
                  </a:lnTo>
                  <a:lnTo>
                    <a:pt x="5092" y="2756"/>
                  </a:lnTo>
                  <a:lnTo>
                    <a:pt x="4981" y="2450"/>
                  </a:lnTo>
                  <a:lnTo>
                    <a:pt x="4926" y="2388"/>
                  </a:lnTo>
                  <a:lnTo>
                    <a:pt x="4815" y="2143"/>
                  </a:lnTo>
                  <a:lnTo>
                    <a:pt x="4760" y="2021"/>
                  </a:lnTo>
                  <a:lnTo>
                    <a:pt x="4760" y="1898"/>
                  </a:lnTo>
                  <a:lnTo>
                    <a:pt x="4871" y="1776"/>
                  </a:lnTo>
                  <a:lnTo>
                    <a:pt x="4815" y="1592"/>
                  </a:lnTo>
                  <a:lnTo>
                    <a:pt x="4815" y="1347"/>
                  </a:lnTo>
                  <a:lnTo>
                    <a:pt x="4815" y="1225"/>
                  </a:lnTo>
                  <a:lnTo>
                    <a:pt x="4871" y="1102"/>
                  </a:lnTo>
                  <a:lnTo>
                    <a:pt x="4815" y="1041"/>
                  </a:lnTo>
                  <a:lnTo>
                    <a:pt x="4649" y="796"/>
                  </a:lnTo>
                  <a:lnTo>
                    <a:pt x="4538" y="796"/>
                  </a:lnTo>
                  <a:lnTo>
                    <a:pt x="4372" y="735"/>
                  </a:lnTo>
                  <a:lnTo>
                    <a:pt x="4262" y="796"/>
                  </a:lnTo>
                  <a:lnTo>
                    <a:pt x="4206" y="857"/>
                  </a:lnTo>
                  <a:lnTo>
                    <a:pt x="4096" y="857"/>
                  </a:lnTo>
                  <a:lnTo>
                    <a:pt x="3985" y="796"/>
                  </a:lnTo>
                  <a:lnTo>
                    <a:pt x="3653" y="796"/>
                  </a:lnTo>
                  <a:lnTo>
                    <a:pt x="3487" y="735"/>
                  </a:lnTo>
                  <a:lnTo>
                    <a:pt x="3376" y="674"/>
                  </a:lnTo>
                  <a:lnTo>
                    <a:pt x="3265" y="551"/>
                  </a:lnTo>
                  <a:lnTo>
                    <a:pt x="3155" y="674"/>
                  </a:lnTo>
                  <a:lnTo>
                    <a:pt x="2933" y="674"/>
                  </a:lnTo>
                  <a:lnTo>
                    <a:pt x="2657" y="674"/>
                  </a:lnTo>
                  <a:lnTo>
                    <a:pt x="2546" y="674"/>
                  </a:lnTo>
                  <a:lnTo>
                    <a:pt x="2380" y="490"/>
                  </a:lnTo>
                  <a:lnTo>
                    <a:pt x="2269" y="551"/>
                  </a:lnTo>
                  <a:lnTo>
                    <a:pt x="2159" y="612"/>
                  </a:lnTo>
                  <a:lnTo>
                    <a:pt x="2048" y="551"/>
                  </a:lnTo>
                  <a:lnTo>
                    <a:pt x="1992" y="490"/>
                  </a:lnTo>
                  <a:lnTo>
                    <a:pt x="1882" y="490"/>
                  </a:lnTo>
                  <a:lnTo>
                    <a:pt x="1716" y="490"/>
                  </a:lnTo>
                  <a:lnTo>
                    <a:pt x="1605" y="367"/>
                  </a:lnTo>
                  <a:lnTo>
                    <a:pt x="1384" y="245"/>
                  </a:lnTo>
                  <a:lnTo>
                    <a:pt x="1218" y="61"/>
                  </a:lnTo>
                  <a:lnTo>
                    <a:pt x="1107" y="61"/>
                  </a:lnTo>
                  <a:lnTo>
                    <a:pt x="941" y="122"/>
                  </a:lnTo>
                  <a:lnTo>
                    <a:pt x="830" y="61"/>
                  </a:lnTo>
                  <a:lnTo>
                    <a:pt x="720" y="0"/>
                  </a:lnTo>
                  <a:lnTo>
                    <a:pt x="609" y="0"/>
                  </a:lnTo>
                  <a:lnTo>
                    <a:pt x="498" y="61"/>
                  </a:lnTo>
                  <a:lnTo>
                    <a:pt x="443" y="122"/>
                  </a:lnTo>
                  <a:lnTo>
                    <a:pt x="443" y="367"/>
                  </a:lnTo>
                  <a:lnTo>
                    <a:pt x="443" y="612"/>
                  </a:lnTo>
                  <a:lnTo>
                    <a:pt x="387" y="796"/>
                  </a:lnTo>
                  <a:lnTo>
                    <a:pt x="277" y="857"/>
                  </a:lnTo>
                  <a:lnTo>
                    <a:pt x="221" y="1041"/>
                  </a:lnTo>
                  <a:lnTo>
                    <a:pt x="111" y="1164"/>
                  </a:lnTo>
                  <a:lnTo>
                    <a:pt x="0" y="1225"/>
                  </a:lnTo>
                  <a:lnTo>
                    <a:pt x="166" y="1347"/>
                  </a:lnTo>
                  <a:lnTo>
                    <a:pt x="277" y="1347"/>
                  </a:lnTo>
                  <a:lnTo>
                    <a:pt x="443" y="1409"/>
                  </a:lnTo>
                  <a:lnTo>
                    <a:pt x="387" y="1592"/>
                  </a:lnTo>
                  <a:lnTo>
                    <a:pt x="553" y="1715"/>
                  </a:lnTo>
                  <a:lnTo>
                    <a:pt x="720" y="1776"/>
                  </a:lnTo>
                  <a:lnTo>
                    <a:pt x="775" y="1837"/>
                  </a:lnTo>
                  <a:lnTo>
                    <a:pt x="830" y="1960"/>
                  </a:lnTo>
                  <a:lnTo>
                    <a:pt x="830" y="2205"/>
                  </a:lnTo>
                  <a:lnTo>
                    <a:pt x="886" y="2327"/>
                  </a:lnTo>
                  <a:lnTo>
                    <a:pt x="996" y="2388"/>
                  </a:lnTo>
                  <a:lnTo>
                    <a:pt x="1107" y="2327"/>
                  </a:lnTo>
                  <a:lnTo>
                    <a:pt x="1162" y="2205"/>
                  </a:lnTo>
                  <a:lnTo>
                    <a:pt x="1162" y="2143"/>
                  </a:lnTo>
                  <a:lnTo>
                    <a:pt x="1273" y="2021"/>
                  </a:lnTo>
                  <a:lnTo>
                    <a:pt x="1328" y="1960"/>
                  </a:lnTo>
                  <a:lnTo>
                    <a:pt x="1384" y="2021"/>
                  </a:lnTo>
                  <a:lnTo>
                    <a:pt x="1494" y="2143"/>
                  </a:lnTo>
                  <a:lnTo>
                    <a:pt x="1660" y="2205"/>
                  </a:lnTo>
                  <a:lnTo>
                    <a:pt x="1882" y="2266"/>
                  </a:lnTo>
                  <a:lnTo>
                    <a:pt x="2048" y="2266"/>
                  </a:lnTo>
                  <a:lnTo>
                    <a:pt x="2269" y="2388"/>
                  </a:lnTo>
                  <a:lnTo>
                    <a:pt x="2435" y="2511"/>
                  </a:lnTo>
                  <a:lnTo>
                    <a:pt x="2546" y="2695"/>
                  </a:lnTo>
                  <a:lnTo>
                    <a:pt x="2657" y="2695"/>
                  </a:lnTo>
                  <a:lnTo>
                    <a:pt x="2823" y="2695"/>
                  </a:lnTo>
                  <a:lnTo>
                    <a:pt x="2933" y="2695"/>
                  </a:lnTo>
                  <a:lnTo>
                    <a:pt x="3099" y="2817"/>
                  </a:lnTo>
                  <a:lnTo>
                    <a:pt x="3210" y="2878"/>
                  </a:lnTo>
                  <a:lnTo>
                    <a:pt x="3376" y="2817"/>
                  </a:lnTo>
                  <a:lnTo>
                    <a:pt x="3432" y="2878"/>
                  </a:lnTo>
                  <a:lnTo>
                    <a:pt x="3542" y="2878"/>
                  </a:lnTo>
                  <a:lnTo>
                    <a:pt x="3708" y="2878"/>
                  </a:lnTo>
                  <a:lnTo>
                    <a:pt x="3764" y="2817"/>
                  </a:lnTo>
                  <a:lnTo>
                    <a:pt x="3874" y="2940"/>
                  </a:lnTo>
                  <a:lnTo>
                    <a:pt x="3874" y="3001"/>
                  </a:lnTo>
                  <a:lnTo>
                    <a:pt x="3874" y="3185"/>
                  </a:lnTo>
                  <a:lnTo>
                    <a:pt x="3985" y="3246"/>
                  </a:lnTo>
                  <a:lnTo>
                    <a:pt x="4151" y="3307"/>
                  </a:lnTo>
                  <a:lnTo>
                    <a:pt x="4262" y="3368"/>
                  </a:lnTo>
                  <a:lnTo>
                    <a:pt x="4317" y="3491"/>
                  </a:lnTo>
                  <a:lnTo>
                    <a:pt x="4428" y="3552"/>
                  </a:lnTo>
                  <a:lnTo>
                    <a:pt x="4483" y="3491"/>
                  </a:lnTo>
                  <a:lnTo>
                    <a:pt x="4538" y="3307"/>
                  </a:lnTo>
                  <a:lnTo>
                    <a:pt x="4538" y="3246"/>
                  </a:lnTo>
                  <a:lnTo>
                    <a:pt x="4704" y="3246"/>
                  </a:lnTo>
                  <a:lnTo>
                    <a:pt x="4815" y="3246"/>
                  </a:lnTo>
                  <a:lnTo>
                    <a:pt x="4926" y="3246"/>
                  </a:lnTo>
                  <a:lnTo>
                    <a:pt x="5092" y="3307"/>
                  </a:lnTo>
                  <a:lnTo>
                    <a:pt x="5203" y="3430"/>
                  </a:lnTo>
                  <a:lnTo>
                    <a:pt x="5258" y="3430"/>
                  </a:lnTo>
                  <a:lnTo>
                    <a:pt x="5369" y="3307"/>
                  </a:lnTo>
                  <a:lnTo>
                    <a:pt x="5424" y="3246"/>
                  </a:lnTo>
                  <a:lnTo>
                    <a:pt x="5369" y="3062"/>
                  </a:lnTo>
                </a:path>
              </a:pathLst>
            </a:custGeom>
            <a:ln>
              <a:solidFill>
                <a:srgbClr val="00B050"/>
              </a:solidFill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1199556" y="2087976"/>
              <a:ext cx="639329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 </a:t>
              </a:r>
              <a:r>
                <a:rPr lang="it-IT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AGENZIA REGIONALE PER IL LAVORO</a:t>
              </a:r>
            </a:p>
            <a:p>
              <a:r>
                <a:rPr lang="it-IT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    </a:t>
              </a:r>
              <a:r>
                <a:rPr lang="it-IT" b="1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Servizio Integrativo politiche del lavoro </a:t>
              </a:r>
            </a:p>
            <a:p>
              <a:r>
                <a:rPr lang="it-IT" u="sng" dirty="0">
                  <a:hlinkClick r:id="rId3"/>
                </a:rPr>
                <a:t>https://www.agenzialavoro.emr.it/normativa/bandi-e-avvisi/avvisi-e-bandi</a:t>
              </a:r>
              <a:endParaRPr lang="it-IT" u="sng" dirty="0"/>
            </a:p>
            <a:p>
              <a:endParaRPr lang="it-IT" u="sng" dirty="0"/>
            </a:p>
            <a:p>
              <a:endParaRPr lang="it-IT" dirty="0"/>
            </a:p>
            <a:p>
              <a:endParaRPr lang="it-IT" dirty="0"/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3598366" y="3351155"/>
              <a:ext cx="3994484" cy="64633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it-IT" dirty="0"/>
                <a:t>             Per informazioni scrivere a:</a:t>
              </a:r>
            </a:p>
            <a:p>
              <a:pPr algn="just"/>
              <a:r>
                <a:rPr lang="it-IT" u="sng" dirty="0">
                  <a:solidFill>
                    <a:srgbClr val="0070C0"/>
                  </a:solidFill>
                </a:rPr>
                <a:t>arlinclusione@regione.emilia-romagna.it </a:t>
              </a:r>
              <a:endParaRPr 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Meno 7"/>
            <p:cNvSpPr/>
            <p:nvPr/>
          </p:nvSpPr>
          <p:spPr>
            <a:xfrm>
              <a:off x="3382393" y="843379"/>
              <a:ext cx="5797117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3906175" y="502121"/>
              <a:ext cx="5237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DOVE TROVARE INFORMAZIONI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61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5" name="Gruppo 4"/>
          <p:cNvGrpSpPr/>
          <p:nvPr/>
        </p:nvGrpSpPr>
        <p:grpSpPr>
          <a:xfrm>
            <a:off x="161726" y="532634"/>
            <a:ext cx="8861582" cy="4334641"/>
            <a:chOff x="161726" y="532634"/>
            <a:chExt cx="8861582" cy="4121287"/>
          </a:xfrm>
        </p:grpSpPr>
        <p:sp>
          <p:nvSpPr>
            <p:cNvPr id="6" name="Rettangolo 5"/>
            <p:cNvSpPr/>
            <p:nvPr/>
          </p:nvSpPr>
          <p:spPr>
            <a:xfrm>
              <a:off x="161726" y="532634"/>
              <a:ext cx="84318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it-IT" altLang="it-IT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TERMINI  DI PRESENTAZIONE DELLE DOMANDE </a:t>
              </a:r>
              <a:endParaRPr lang="it-IT" sz="2400" dirty="0"/>
            </a:p>
          </p:txBody>
        </p:sp>
        <p:pic>
          <p:nvPicPr>
            <p:cNvPr id="7" name="Immagine 6" descr="Istituto Comprensivo Varese 4 Anna Frank » Calendario ...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676" y="2143536"/>
              <a:ext cx="2075707" cy="2510385"/>
            </a:xfrm>
            <a:prstGeom prst="rect">
              <a:avLst/>
            </a:prstGeom>
          </p:spPr>
        </p:pic>
        <p:sp>
          <p:nvSpPr>
            <p:cNvPr id="8" name="CasellaDiTesto 7"/>
            <p:cNvSpPr txBox="1"/>
            <p:nvPr/>
          </p:nvSpPr>
          <p:spPr>
            <a:xfrm>
              <a:off x="3195956" y="2472637"/>
              <a:ext cx="440332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Le domande di contributo possono essere presentate </a:t>
              </a:r>
              <a:r>
                <a:rPr lang="it-IT" b="1" dirty="0">
                  <a:solidFill>
                    <a:srgbClr val="00B050"/>
                  </a:solidFill>
                </a:rPr>
                <a:t>a partire dal 21 maggio 2020 </a:t>
              </a:r>
              <a:r>
                <a:rPr lang="it-IT" b="1" dirty="0"/>
                <a:t>fino alle ore 12.00 del 31° dicembre 2020.</a:t>
              </a:r>
            </a:p>
            <a:p>
              <a:endParaRPr lang="it-IT" b="1" dirty="0"/>
            </a:p>
            <a:p>
              <a:endParaRPr lang="it-IT" b="1" dirty="0"/>
            </a:p>
            <a:p>
              <a:r>
                <a:rPr lang="it-IT" dirty="0"/>
                <a:t>È in previsione una proroga </a:t>
              </a:r>
              <a:r>
                <a:rPr lang="it-IT" b="1" dirty="0"/>
                <a:t>anche per il 2021 </a:t>
              </a:r>
              <a:r>
                <a:rPr lang="it-IT" dirty="0"/>
                <a:t>fino ad esaurimento delle risorse disponibili.</a:t>
              </a:r>
            </a:p>
          </p:txBody>
        </p:sp>
        <p:sp>
          <p:nvSpPr>
            <p:cNvPr id="9" name="Meno 8"/>
            <p:cNvSpPr/>
            <p:nvPr/>
          </p:nvSpPr>
          <p:spPr>
            <a:xfrm>
              <a:off x="3240345" y="843379"/>
              <a:ext cx="5782963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2E83885-846C-4919-A79F-C7156073B3F9}"/>
              </a:ext>
            </a:extLst>
          </p:cNvPr>
          <p:cNvSpPr txBox="1"/>
          <p:nvPr/>
        </p:nvSpPr>
        <p:spPr>
          <a:xfrm>
            <a:off x="2960605" y="4867275"/>
            <a:ext cx="46386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Procedura di presentazione Just in time</a:t>
            </a:r>
          </a:p>
          <a:p>
            <a:pPr algn="ctr"/>
            <a:r>
              <a:rPr lang="it-IT" dirty="0"/>
              <a:t>(cioè in ordine cronologico)</a:t>
            </a:r>
          </a:p>
        </p:txBody>
      </p:sp>
    </p:spTree>
    <p:extLst>
      <p:ext uri="{BB962C8B-B14F-4D97-AF65-F5344CB8AC3E}">
        <p14:creationId xmlns:p14="http://schemas.microsoft.com/office/powerpoint/2010/main" val="159964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390618" y="304800"/>
            <a:ext cx="8575829" cy="5774346"/>
            <a:chOff x="834501" y="594190"/>
            <a:chExt cx="8655729" cy="5507843"/>
          </a:xfrm>
        </p:grpSpPr>
        <p:sp>
          <p:nvSpPr>
            <p:cNvPr id="5" name="CasellaDiTesto 4"/>
            <p:cNvSpPr txBox="1"/>
            <p:nvPr/>
          </p:nvSpPr>
          <p:spPr>
            <a:xfrm>
              <a:off x="4900474" y="594190"/>
              <a:ext cx="392393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OBIETTIVI GENERALI </a:t>
              </a:r>
              <a:endParaRPr lang="it-IT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834501" y="2050742"/>
              <a:ext cx="7581530" cy="4051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Favorire la piena attuazione del collocamento mirato e assicurare il diritto al lavoro e all’integrazione lavorativa delle persone con disabilità nel rispetto       del principio della parità di trattamento nei luoghi di lavoro e per garantire alle persone con disabilità la piena eguaglianza con gli altri lavoratori.</a:t>
              </a:r>
            </a:p>
            <a:p>
              <a:endParaRPr lang="it-IT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285750" indent="-285750" algn="just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Dare attuazione a quanto previsto dalla Deliberazione Giunta regionale n. 426 del 25 marzo 2019 (pianificazione regionale attività 2019 finanziate con il Fondo Regionale per le persone con disabilità) e n. 2290 del 22 novembre 2019 che prevede «l’Adattamento dei posti di lavoro» rendendo disponibili risorse secondo le modalità e procedure definite dalla Deliberazione di Giunta regionale n. 1978 del 19 novembre 2018 e a seguito della Deliberazione di Giunta regionale n. 333 del 14 aprile 2020 (pianificazione regionale attività 2020) </a:t>
              </a: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endParaRPr lang="it-IT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lang="it-IT" dirty="0"/>
            </a:p>
          </p:txBody>
        </p:sp>
        <p:sp>
          <p:nvSpPr>
            <p:cNvPr id="7" name="Meno 6"/>
            <p:cNvSpPr/>
            <p:nvPr/>
          </p:nvSpPr>
          <p:spPr>
            <a:xfrm>
              <a:off x="3382393" y="994300"/>
              <a:ext cx="6107837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64827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638357" y="471079"/>
            <a:ext cx="8296515" cy="5670191"/>
            <a:chOff x="638357" y="471079"/>
            <a:chExt cx="8296515" cy="5670191"/>
          </a:xfrm>
        </p:grpSpPr>
        <p:sp>
          <p:nvSpPr>
            <p:cNvPr id="5" name="CasellaDiTesto 4"/>
            <p:cNvSpPr txBox="1"/>
            <p:nvPr/>
          </p:nvSpPr>
          <p:spPr>
            <a:xfrm>
              <a:off x="2187984" y="471079"/>
              <a:ext cx="67468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 PUÒ PRESENTARE LA DOMANDA</a:t>
              </a:r>
              <a:endParaRPr lang="it-IT" sz="2800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638357" y="1616955"/>
              <a:ext cx="7192897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Datori di lavoro privati sia obbligati all’assunzione di persone disabili che non obbligati;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Datori di lavoro pubblici -limitatamente ad acquisizioni o trasformazioni tecniche dei centralini finalizzate alla possibilità d'impiego dei non vedenti (</a:t>
              </a:r>
              <a:r>
                <a:rPr lang="it-IT" sz="1400" dirty="0"/>
                <a:t>L.113 del 29 marzo 1985</a:t>
              </a:r>
              <a:r>
                <a:rPr lang="it-IT" dirty="0"/>
                <a:t>);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Imprese che hanno realizzato/realizzeranno l’intervento di adattamento presso sedi di lavoro ubicate nel territorio dell’Emilia-Romagna;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Datori di lavoro che - se obbligati- devono risultare ottemperanti, sia al momento della presentazione della domanda che al momento della eventuale erogazione del contributo; 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dirty="0"/>
                <a:t>Datori di lavoro </a:t>
              </a:r>
              <a:r>
                <a:rPr lang="it-IT" u="sng" dirty="0"/>
                <a:t>non obbligati </a:t>
              </a:r>
              <a:r>
                <a:rPr lang="it-IT" dirty="0"/>
                <a:t>ai sensi della L.68/99;</a:t>
              </a:r>
            </a:p>
            <a:p>
              <a:endParaRPr lang="it-IT" dirty="0"/>
            </a:p>
          </p:txBody>
        </p:sp>
        <p:sp>
          <p:nvSpPr>
            <p:cNvPr id="7" name="Meno 6"/>
            <p:cNvSpPr/>
            <p:nvPr/>
          </p:nvSpPr>
          <p:spPr>
            <a:xfrm>
              <a:off x="3144876" y="843379"/>
              <a:ext cx="5579158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00886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442666" y="196433"/>
            <a:ext cx="8495387" cy="3932898"/>
            <a:chOff x="565194" y="196433"/>
            <a:chExt cx="8495387" cy="3191485"/>
          </a:xfrm>
        </p:grpSpPr>
        <p:sp>
          <p:nvSpPr>
            <p:cNvPr id="5" name="CasellaDiTesto 4"/>
            <p:cNvSpPr txBox="1"/>
            <p:nvPr/>
          </p:nvSpPr>
          <p:spPr>
            <a:xfrm>
              <a:off x="565194" y="1852664"/>
              <a:ext cx="8323129" cy="132370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endParaRPr lang="it-IT" dirty="0"/>
            </a:p>
            <a:p>
              <a:endParaRPr lang="it-IT" dirty="0"/>
            </a:p>
            <a:p>
              <a:endParaRPr lang="it-IT" dirty="0"/>
            </a:p>
            <a:p>
              <a:pPr>
                <a:buClr>
                  <a:srgbClr val="00B050"/>
                </a:buClr>
              </a:pPr>
              <a:endParaRPr lang="it-IT" sz="1400" dirty="0">
                <a:solidFill>
                  <a:srgbClr val="00B050"/>
                </a:solidFill>
              </a:endParaRPr>
            </a:p>
            <a:p>
              <a:pPr>
                <a:buClr>
                  <a:srgbClr val="00B050"/>
                </a:buClr>
              </a:pPr>
              <a:endParaRPr lang="it-IT" sz="1400" dirty="0">
                <a:solidFill>
                  <a:srgbClr val="00B050"/>
                </a:solidFill>
              </a:endParaRP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637702" y="196433"/>
              <a:ext cx="50139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INTERVENTI FINANZIABILI</a:t>
              </a:r>
              <a:endParaRPr lang="it-IT" sz="2800" dirty="0"/>
            </a:p>
          </p:txBody>
        </p:sp>
        <p:sp>
          <p:nvSpPr>
            <p:cNvPr id="7" name="Meno 6"/>
            <p:cNvSpPr/>
            <p:nvPr/>
          </p:nvSpPr>
          <p:spPr>
            <a:xfrm>
              <a:off x="3051858" y="609801"/>
              <a:ext cx="6008723" cy="343855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676178" y="1564700"/>
              <a:ext cx="8043653" cy="182321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endParaRPr lang="it-IT" sz="2000" dirty="0"/>
            </a:p>
            <a:p>
              <a:pPr algn="ctr"/>
              <a:r>
                <a:rPr lang="it-IT" sz="2000" dirty="0"/>
                <a:t>Gli adeguamenti del posto di lavoro devono essere riferiti a persona con disabilità che abbia una </a:t>
              </a:r>
              <a:r>
                <a:rPr lang="it-IT" sz="2000" b="1" dirty="0"/>
                <a:t>riduzione della capacità lavorativa superiore al 50%;</a:t>
              </a:r>
            </a:p>
            <a:p>
              <a:pPr algn="ctr"/>
              <a:endParaRPr lang="it-IT" sz="2000" b="1" dirty="0">
                <a:cs typeface="Calibri"/>
              </a:endParaRPr>
            </a:p>
            <a:p>
              <a:pPr algn="ctr"/>
              <a:endParaRPr lang="it-IT" sz="2000" b="1" dirty="0">
                <a:cs typeface="Calibri"/>
              </a:endParaRPr>
            </a:p>
            <a:p>
              <a:pPr algn="ctr"/>
              <a:endParaRPr lang="it-IT" sz="2000" b="1" dirty="0">
                <a:cs typeface="Calibri"/>
              </a:endParaRPr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7967709" y="982344"/>
              <a:ext cx="545976" cy="2997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it-IT" altLang="it-IT" dirty="0">
                  <a:solidFill>
                    <a:srgbClr val="00B050"/>
                  </a:solidFill>
                  <a:latin typeface="Times New Roman"/>
                  <a:cs typeface="Times New Roman"/>
                </a:rPr>
                <a:t>1/3</a:t>
              </a: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2974326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528930" y="157427"/>
            <a:ext cx="8409123" cy="6310726"/>
            <a:chOff x="651458" y="196433"/>
            <a:chExt cx="8409123" cy="5375865"/>
          </a:xfrm>
        </p:grpSpPr>
        <p:sp>
          <p:nvSpPr>
            <p:cNvPr id="5" name="CasellaDiTesto 4"/>
            <p:cNvSpPr txBox="1"/>
            <p:nvPr/>
          </p:nvSpPr>
          <p:spPr>
            <a:xfrm>
              <a:off x="651458" y="1220060"/>
              <a:ext cx="8323129" cy="435223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it-IT" sz="1600" dirty="0"/>
                <a:t>Gli interventi ammessi dovranno riferirsi a:</a:t>
              </a:r>
              <a:endParaRPr lang="it-IT" sz="1600" dirty="0">
                <a:cs typeface="Calibri"/>
              </a:endParaRPr>
            </a:p>
            <a:p>
              <a:pPr marL="285750" indent="-285750" algn="just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sz="1600" dirty="0"/>
                <a:t>Adeguamenti finalizzati al </a:t>
              </a:r>
              <a:r>
                <a:rPr lang="it-IT" sz="1600" b="1" dirty="0"/>
                <a:t>mantenimento del posto di lavoro </a:t>
              </a:r>
              <a:r>
                <a:rPr lang="it-IT" sz="1600" dirty="0"/>
                <a:t>per lavoratori disabili </a:t>
              </a:r>
              <a:r>
                <a:rPr lang="it-IT" sz="1600" u="sng" dirty="0"/>
                <a:t>già in forza</a:t>
              </a:r>
              <a:r>
                <a:rPr lang="it-IT" sz="1600" dirty="0"/>
                <a:t> ai sensi della Legge n. 68/99 </a:t>
              </a:r>
            </a:p>
            <a:p>
              <a:pPr algn="just"/>
              <a:r>
                <a:rPr lang="it-IT" sz="1600" b="1" dirty="0"/>
                <a:t>	</a:t>
              </a:r>
              <a:r>
                <a:rPr lang="it-IT" sz="1600" dirty="0"/>
                <a:t>1.a realizzati a partire dal 01 gennaio 2020 e fino alla pubblicazione del bando;</a:t>
              </a:r>
            </a:p>
            <a:p>
              <a:pPr algn="just"/>
              <a:r>
                <a:rPr lang="it-IT" sz="1600" dirty="0"/>
                <a:t> 	1.b realizzati dal 23 febbraio 2020 se riferiti ad interventi legati all’emergenza sanitaria </a:t>
              </a:r>
              <a:r>
                <a:rPr lang="it-IT" sz="1600" dirty="0" err="1"/>
                <a:t>Covid</a:t>
              </a:r>
              <a:r>
                <a:rPr lang="it-IT" sz="1600" dirty="0"/>
                <a:t>;</a:t>
              </a:r>
            </a:p>
            <a:p>
              <a:pPr algn="just"/>
              <a:r>
                <a:rPr lang="it-IT" sz="1600" dirty="0"/>
                <a:t> 	1.c in via di progettazione a partire dal 15 maggio 2020 in poi anche per il 2021</a:t>
              </a:r>
            </a:p>
            <a:p>
              <a:pPr algn="just">
                <a:buClr>
                  <a:srgbClr val="00B050"/>
                </a:buClr>
              </a:pPr>
              <a:r>
                <a:rPr lang="it-IT" sz="1600" dirty="0">
                  <a:solidFill>
                    <a:srgbClr val="00B050"/>
                  </a:solidFill>
                </a:rPr>
                <a:t>          Il lavoratore deve essere in forza sia al momento di presentazione della domanda che</a:t>
              </a:r>
            </a:p>
            <a:p>
              <a:pPr algn="just">
                <a:buClr>
                  <a:srgbClr val="00B050"/>
                </a:buClr>
              </a:pPr>
              <a:r>
                <a:rPr lang="it-IT" sz="1600" dirty="0">
                  <a:solidFill>
                    <a:srgbClr val="00B050"/>
                  </a:solidFill>
                </a:rPr>
                <a:t>          all’erogazione del contributo</a:t>
              </a:r>
            </a:p>
            <a:p>
              <a:pPr>
                <a:buClr>
                  <a:srgbClr val="00B050"/>
                </a:buClr>
              </a:pPr>
              <a:endParaRPr lang="it-IT" sz="1400" dirty="0">
                <a:solidFill>
                  <a:srgbClr val="00B050"/>
                </a:solidFill>
              </a:endParaRPr>
            </a:p>
            <a:p>
              <a:pPr marL="285750" indent="-285750" algn="just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it-IT" sz="1600" dirty="0"/>
                <a:t>Adeguamenti finalizzati ad </a:t>
              </a:r>
              <a:r>
                <a:rPr lang="it-IT" sz="1600" b="1" dirty="0"/>
                <a:t>effettuare assunzioni </a:t>
              </a:r>
              <a:r>
                <a:rPr lang="it-IT" sz="1600" dirty="0"/>
                <a:t>(a tempo indeterminato o a tempo determinato di almeno 12 mesi), di lavoratori iscritti al collocamento mirato L. 68/99 o lavoratori disabili rientranti in altre categorie riconosciute rilevanti ai fini della legge n. 68/99, comprese le trasformazioni a tempo indeterminato di un rapporto a termine, </a:t>
              </a:r>
              <a:r>
                <a:rPr lang="it-IT" sz="1600" b="1" dirty="0"/>
                <a:t>in via di progettazione</a:t>
              </a:r>
              <a:endParaRPr lang="it-IT" sz="1600" dirty="0"/>
            </a:p>
            <a:p>
              <a:pPr>
                <a:buClr>
                  <a:srgbClr val="00B050"/>
                </a:buClr>
              </a:pPr>
              <a:r>
                <a:rPr lang="it-IT" sz="1400" dirty="0">
                  <a:solidFill>
                    <a:srgbClr val="00B050"/>
                  </a:solidFill>
                </a:rPr>
                <a:t>        il lavoratore deve essere già stato individuato e disponibile ad essere assunto al momento della</a:t>
              </a:r>
            </a:p>
            <a:p>
              <a:pPr>
                <a:buClr>
                  <a:srgbClr val="00B050"/>
                </a:buClr>
              </a:pPr>
              <a:r>
                <a:rPr lang="it-IT" sz="1400" dirty="0">
                  <a:solidFill>
                    <a:srgbClr val="00B050"/>
                  </a:solidFill>
                </a:rPr>
                <a:t>        presentazione della domanda e deve risultare assunto al momento dell’erogazione del contributo</a:t>
              </a:r>
            </a:p>
            <a:p>
              <a:pPr>
                <a:buClr>
                  <a:srgbClr val="00B050"/>
                </a:buClr>
              </a:pPr>
              <a:endParaRPr lang="it-IT" sz="1400" dirty="0">
                <a:solidFill>
                  <a:srgbClr val="00B050"/>
                </a:solidFill>
                <a:ea typeface="+mn-lt"/>
                <a:cs typeface="+mn-lt"/>
              </a:endParaRPr>
            </a:p>
            <a:p>
              <a:pPr marL="285750" indent="-285750" algn="just">
                <a:buClr>
                  <a:srgbClr val="00B050"/>
                </a:buClr>
                <a:buFont typeface="Wingdings"/>
                <a:buChar char="Ø"/>
              </a:pPr>
              <a:r>
                <a:rPr lang="it-IT" sz="1600" dirty="0">
                  <a:ea typeface="+mn-lt"/>
                  <a:cs typeface="+mn-lt"/>
                </a:rPr>
                <a:t>Interventi che si rendono necessari per l’emergenza Covid-19 </a:t>
              </a:r>
              <a:endParaRPr lang="it-IT" sz="1600" dirty="0">
                <a:solidFill>
                  <a:srgbClr val="00B050"/>
                </a:solidFill>
                <a:cs typeface="Calibri"/>
              </a:endParaRPr>
            </a:p>
            <a:p>
              <a:pPr>
                <a:buClr>
                  <a:srgbClr val="00B050"/>
                </a:buClr>
              </a:pPr>
              <a:r>
                <a:rPr lang="it-IT" sz="1400" dirty="0">
                  <a:solidFill>
                    <a:srgbClr val="00B050"/>
                  </a:solidFill>
                </a:rPr>
                <a:t>       il contributo richiesto si riferisce al solo lavoratore disabile oggetto del beneficio.</a:t>
              </a:r>
            </a:p>
            <a:p>
              <a:pPr>
                <a:buClr>
                  <a:srgbClr val="00B050"/>
                </a:buClr>
              </a:pPr>
              <a:endParaRPr lang="it-IT" sz="1400" dirty="0">
                <a:solidFill>
                  <a:srgbClr val="00B050"/>
                </a:solidFill>
                <a:cs typeface="Calibri"/>
              </a:endParaRPr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endParaRPr lang="it-IT" dirty="0">
                <a:cs typeface="Calibri"/>
              </a:endParaRP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637702" y="196433"/>
              <a:ext cx="50139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INTERVENTI FINANZIABILI</a:t>
              </a:r>
              <a:endParaRPr lang="it-IT" sz="2800" dirty="0"/>
            </a:p>
          </p:txBody>
        </p:sp>
        <p:sp>
          <p:nvSpPr>
            <p:cNvPr id="7" name="Meno 6"/>
            <p:cNvSpPr/>
            <p:nvPr/>
          </p:nvSpPr>
          <p:spPr>
            <a:xfrm>
              <a:off x="3051858" y="609801"/>
              <a:ext cx="6008723" cy="343855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7967709" y="982344"/>
              <a:ext cx="545976" cy="31505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it-IT" altLang="it-IT" dirty="0">
                  <a:solidFill>
                    <a:srgbClr val="00B050"/>
                  </a:solidFill>
                  <a:latin typeface="Times New Roman"/>
                  <a:cs typeface="Times New Roman"/>
                </a:rPr>
                <a:t>2/3</a:t>
              </a: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194361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8858" y="10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285405" y="728534"/>
            <a:ext cx="7368652" cy="4889774"/>
            <a:chOff x="1782558" y="471080"/>
            <a:chExt cx="7368652" cy="4889774"/>
          </a:xfrm>
        </p:grpSpPr>
        <p:sp>
          <p:nvSpPr>
            <p:cNvPr id="5" name="Rettangolo 4"/>
            <p:cNvSpPr/>
            <p:nvPr/>
          </p:nvSpPr>
          <p:spPr>
            <a:xfrm>
              <a:off x="3098307" y="2221533"/>
              <a:ext cx="3595456" cy="31393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00B050"/>
                </a:buClr>
              </a:pPr>
              <a:r>
                <a:rPr lang="it-IT" dirty="0"/>
                <a:t>Potranno essere presentate richieste di contributo per interventi relativi anche </a:t>
              </a:r>
              <a:r>
                <a:rPr lang="it-IT" b="1" dirty="0"/>
                <a:t>a più lavoratori </a:t>
              </a:r>
              <a:r>
                <a:rPr lang="it-IT" dirty="0"/>
                <a:t>con disabilità;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 marL="285750" indent="-285750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endParaRPr lang="it-IT" dirty="0"/>
            </a:p>
            <a:p>
              <a:pPr>
                <a:buClr>
                  <a:srgbClr val="00B050"/>
                </a:buClr>
              </a:pPr>
              <a:r>
                <a:rPr lang="it-IT" dirty="0"/>
                <a:t>In tal caso potrà essere presentata un’unica richiesta allegando i progetti riferiti ai singoli lavoratori interessati;</a:t>
              </a:r>
            </a:p>
            <a:p>
              <a:pPr>
                <a:buClr>
                  <a:srgbClr val="00B050"/>
                </a:buClr>
              </a:pPr>
              <a:endParaRPr lang="it-IT" dirty="0"/>
            </a:p>
            <a:p>
              <a:pPr>
                <a:buClr>
                  <a:srgbClr val="00B050"/>
                </a:buClr>
              </a:pPr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3779666" y="471080"/>
              <a:ext cx="48028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INTERVENTI FINANZIABILI</a:t>
              </a:r>
              <a:endParaRPr lang="it-IT" sz="2800" dirty="0"/>
            </a:p>
          </p:txBody>
        </p:sp>
        <p:sp>
          <p:nvSpPr>
            <p:cNvPr id="7" name="Meno 6"/>
            <p:cNvSpPr/>
            <p:nvPr/>
          </p:nvSpPr>
          <p:spPr>
            <a:xfrm>
              <a:off x="3382394" y="843379"/>
              <a:ext cx="5768816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8063143" y="1129378"/>
              <a:ext cx="519343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it-IT" altLang="it-IT" dirty="0">
                  <a:solidFill>
                    <a:srgbClr val="00B050"/>
                  </a:solidFill>
                  <a:latin typeface="Times New Roman"/>
                  <a:cs typeface="Times New Roman"/>
                </a:rPr>
                <a:t>3/3</a:t>
              </a:r>
              <a:endParaRPr lang="it-IT" dirty="0"/>
            </a:p>
          </p:txBody>
        </p:sp>
        <p:pic>
          <p:nvPicPr>
            <p:cNvPr id="9" name="Immagine 8" descr="File:Chulito verde.jpg - Wikimedia Common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7443" y="2012467"/>
              <a:ext cx="1220864" cy="1224728"/>
            </a:xfrm>
            <a:prstGeom prst="rect">
              <a:avLst/>
            </a:prstGeom>
          </p:spPr>
        </p:pic>
        <p:pic>
          <p:nvPicPr>
            <p:cNvPr id="10" name="Immagine 9" descr="File:Chulito verde.jpg - Wikimedia Common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2558" y="3731296"/>
              <a:ext cx="1220864" cy="12247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224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0" y="250821"/>
            <a:ext cx="9143980" cy="6857990"/>
          </a:xfrm>
          <a:prstGeom prst="rect">
            <a:avLst/>
          </a:prstGeom>
        </p:spPr>
      </p:pic>
      <p:grpSp>
        <p:nvGrpSpPr>
          <p:cNvPr id="3" name="Gruppo 2"/>
          <p:cNvGrpSpPr/>
          <p:nvPr/>
        </p:nvGrpSpPr>
        <p:grpSpPr>
          <a:xfrm>
            <a:off x="180885" y="541789"/>
            <a:ext cx="8759371" cy="4665404"/>
            <a:chOff x="384629" y="446614"/>
            <a:chExt cx="8759371" cy="4665404"/>
          </a:xfrm>
        </p:grpSpPr>
        <p:sp>
          <p:nvSpPr>
            <p:cNvPr id="5" name="CasellaDiTesto 4"/>
            <p:cNvSpPr txBox="1"/>
            <p:nvPr/>
          </p:nvSpPr>
          <p:spPr>
            <a:xfrm>
              <a:off x="900985" y="446614"/>
              <a:ext cx="80520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altLang="it-IT" sz="28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RISORSE DISPONIBILI E VINCOLI FINANZIARI</a:t>
              </a:r>
              <a:endParaRPr lang="it-IT" sz="2800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2810796" y="1248156"/>
              <a:ext cx="3542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dirty="0"/>
                <a:t>Fondo regionale per l’occupazione delle persone con disabilità, art. 19 LR 17/2015</a:t>
              </a:r>
            </a:p>
          </p:txBody>
        </p:sp>
        <p:sp>
          <p:nvSpPr>
            <p:cNvPr id="7" name="Ovale 6" title="Cerchio lancio">
              <a:extLst>
                <a:ext uri="{FF2B5EF4-FFF2-40B4-BE49-F238E27FC236}">
                  <a16:creationId xmlns:a16="http://schemas.microsoft.com/office/drawing/2014/main" id="{C2680208-3C44-427A-8695-8FD5BD8AAF59}"/>
                </a:ext>
              </a:extLst>
            </p:cNvPr>
            <p:cNvSpPr/>
            <p:nvPr/>
          </p:nvSpPr>
          <p:spPr>
            <a:xfrm>
              <a:off x="3717353" y="2450545"/>
              <a:ext cx="1730603" cy="17306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>
                <a:latin typeface="Trebuchet MS" panose="020B0603020202020204" pitchFamily="34" charset="0"/>
              </a:endParaRP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3777267" y="3091137"/>
              <a:ext cx="16092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000" dirty="0"/>
                <a:t>€ 303.688,39</a:t>
              </a:r>
            </a:p>
          </p:txBody>
        </p:sp>
        <p:sp>
          <p:nvSpPr>
            <p:cNvPr id="9" name="Freccia in giù 8"/>
            <p:cNvSpPr/>
            <p:nvPr/>
          </p:nvSpPr>
          <p:spPr>
            <a:xfrm>
              <a:off x="4461387" y="2038787"/>
              <a:ext cx="241007" cy="335842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Freccia a destra 9"/>
            <p:cNvSpPr/>
            <p:nvPr/>
          </p:nvSpPr>
          <p:spPr>
            <a:xfrm>
              <a:off x="5468475" y="2845387"/>
              <a:ext cx="691696" cy="221941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Freccia a destra 10"/>
            <p:cNvSpPr/>
            <p:nvPr/>
          </p:nvSpPr>
          <p:spPr>
            <a:xfrm rot="10800000">
              <a:off x="2942373" y="3069250"/>
              <a:ext cx="719055" cy="221941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Ovale 15" title="Cerchio lancio">
              <a:extLst>
                <a:ext uri="{FF2B5EF4-FFF2-40B4-BE49-F238E27FC236}">
                  <a16:creationId xmlns:a16="http://schemas.microsoft.com/office/drawing/2014/main" id="{C2680208-3C44-427A-8695-8FD5BD8AAF59}"/>
                </a:ext>
              </a:extLst>
            </p:cNvPr>
            <p:cNvSpPr/>
            <p:nvPr/>
          </p:nvSpPr>
          <p:spPr>
            <a:xfrm>
              <a:off x="477471" y="2845387"/>
              <a:ext cx="867233" cy="8672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>
                <a:latin typeface="Trebuchet MS" panose="020B0603020202020204" pitchFamily="34" charset="0"/>
              </a:endParaRP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616186" y="3061325"/>
              <a:ext cx="619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/>
                <a:t>30%</a:t>
              </a:r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1335389" y="3036569"/>
              <a:ext cx="17444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/>
                <a:t>= €  91.106,52</a:t>
              </a: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1483419" y="3291192"/>
              <a:ext cx="14589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/>
                <a:t>Destinate a datori di lavoro pubblici </a:t>
              </a:r>
            </a:p>
          </p:txBody>
        </p:sp>
        <p:sp>
          <p:nvSpPr>
            <p:cNvPr id="20" name="Ovale 19" title="Cerchio lancio">
              <a:extLst>
                <a:ext uri="{FF2B5EF4-FFF2-40B4-BE49-F238E27FC236}">
                  <a16:creationId xmlns:a16="http://schemas.microsoft.com/office/drawing/2014/main" id="{C2680208-3C44-427A-8695-8FD5BD8AAF59}"/>
                </a:ext>
              </a:extLst>
            </p:cNvPr>
            <p:cNvSpPr/>
            <p:nvPr/>
          </p:nvSpPr>
          <p:spPr>
            <a:xfrm>
              <a:off x="6261328" y="2510018"/>
              <a:ext cx="867233" cy="8672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>
                <a:latin typeface="Trebuchet MS" panose="020B0603020202020204" pitchFamily="34" charset="0"/>
              </a:endParaRPr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6400043" y="2725956"/>
              <a:ext cx="619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/>
                <a:t>70%</a:t>
              </a: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7089764" y="2697562"/>
              <a:ext cx="17444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/>
                <a:t>= € 212.581,87</a:t>
              </a: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7115942" y="2985385"/>
              <a:ext cx="16632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/>
                <a:t>Destinate a datori di lavoro privati </a:t>
              </a:r>
            </a:p>
          </p:txBody>
        </p:sp>
        <p:sp>
          <p:nvSpPr>
            <p:cNvPr id="24" name="Parentesi graffa aperta 23"/>
            <p:cNvSpPr/>
            <p:nvPr/>
          </p:nvSpPr>
          <p:spPr>
            <a:xfrm rot="16200000">
              <a:off x="3757930" y="90793"/>
              <a:ext cx="1647924" cy="8394525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25" name="Meno 24"/>
            <p:cNvSpPr/>
            <p:nvPr/>
          </p:nvSpPr>
          <p:spPr>
            <a:xfrm>
              <a:off x="3382393" y="843379"/>
              <a:ext cx="5761607" cy="301841"/>
            </a:xfrm>
            <a:prstGeom prst="mathMinus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982992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B0E03CF04C0FB41BFAD2D156F0AC8B1" ma:contentTypeVersion="4" ma:contentTypeDescription="Creare un nuovo documento." ma:contentTypeScope="" ma:versionID="d7851b6493c8b6a91adce48abbefea9e">
  <xsd:schema xmlns:xsd="http://www.w3.org/2001/XMLSchema" xmlns:xs="http://www.w3.org/2001/XMLSchema" xmlns:p="http://schemas.microsoft.com/office/2006/metadata/properties" xmlns:ns2="c94e356e-427b-4726-b4b8-1238369ebf76" targetNamespace="http://schemas.microsoft.com/office/2006/metadata/properties" ma:root="true" ma:fieldsID="560bf8f66c9e24f0068e0158b82ba425" ns2:_="">
    <xsd:import namespace="c94e356e-427b-4726-b4b8-1238369ebf76"/>
    <xsd:element name="properties">
      <xsd:complexType>
        <xsd:sequence>
          <xsd:element name="documentManagement">
            <xsd:complexType>
              <xsd:all>
                <xsd:element ref="ns2:_bpm_StatoId" minOccurs="0"/>
                <xsd:element ref="ns2:_bpm_OperazioneId" minOccurs="0"/>
                <xsd:element ref="ns2:_bpm_ErroreId" minOccurs="0"/>
                <xsd:element ref="ns2:_bpm_Sintes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4e356e-427b-4726-b4b8-1238369ebf76" elementFormDefault="qualified">
    <xsd:import namespace="http://schemas.microsoft.com/office/2006/documentManagement/types"/>
    <xsd:import namespace="http://schemas.microsoft.com/office/infopath/2007/PartnerControls"/>
    <xsd:element name="_bpm_StatoId" ma:index="8" nillable="true" ma:displayName="_bpm_StatoId" ma:internalName="_bpm_StatoId" ma:readOnly="true">
      <xsd:simpleType>
        <xsd:restriction base="dms:Text"/>
      </xsd:simpleType>
    </xsd:element>
    <xsd:element name="_bpm_OperazioneId" ma:index="9" nillable="true" ma:displayName="_bpm_OperazioneId" ma:internalName="_bpm_OperazioneId" ma:readOnly="true">
      <xsd:simpleType>
        <xsd:restriction base="dms:Text"/>
      </xsd:simpleType>
    </xsd:element>
    <xsd:element name="_bpm_ErroreId" ma:index="10" nillable="true" ma:displayName="_bpm_ErroreId" ma:internalName="_bpm_ErroreId" ma:readOnly="true">
      <xsd:simpleType>
        <xsd:restriction base="dms:Text"/>
      </xsd:simpleType>
    </xsd:element>
    <xsd:element name="_bpm_Sintesi" ma:index="11" nillable="true" ma:displayName="Firma" ma:internalName="_bpm_Sintesi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B2EBD9-3250-403C-B447-18E4A0D393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9FCDF8-2CCF-417E-8D3E-99D7D85733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4e356e-427b-4726-b4b8-1238369ebf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76820A-9AE9-4600-A4B4-72AB9BD158A8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c94e356e-427b-4726-b4b8-1238369ebf76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2694</TotalTime>
  <Words>2636</Words>
  <Application>Microsoft Office PowerPoint</Application>
  <PresentationFormat>Presentazione su schermo (4:3)</PresentationFormat>
  <Paragraphs>215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5" baseType="lpstr">
      <vt:lpstr>Arial</vt:lpstr>
      <vt:lpstr>Calibri</vt:lpstr>
      <vt:lpstr>CIDFont+F1</vt:lpstr>
      <vt:lpstr>CIDFont+F2</vt:lpstr>
      <vt:lpstr>CIDFont+F4</vt:lpstr>
      <vt:lpstr>Courier New</vt:lpstr>
      <vt:lpstr>Times New Roman</vt:lpstr>
      <vt:lpstr>Trebuchet MS</vt:lpstr>
      <vt:lpstr>Wingdings</vt:lpstr>
      <vt:lpstr>Office Theme</vt:lpstr>
      <vt:lpstr>Presentazione standard di PowerPoint</vt:lpstr>
      <vt:lpstr>https://www.agenzialavoro.emr.it/normativa/bandi-e-avvisi/avvisi-e-bandi/avviso-pubblico-per-la-presentazione-di-domande-di-contributo-per-adattamento-posti-di-lavoro-a-favore-di-persone-con-disabilita-anche-in-risposta-alla-emergenza-sanitaria-covid-19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pablo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palmieri</dc:creator>
  <cp:lastModifiedBy>Romagnoli Patrizia</cp:lastModifiedBy>
  <cp:revision>291</cp:revision>
  <dcterms:created xsi:type="dcterms:W3CDTF">2017-02-03T11:46:48Z</dcterms:created>
  <dcterms:modified xsi:type="dcterms:W3CDTF">2020-11-29T22:19:41Z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0x0101002B0E03CF04C0FB41BFAD2D156F0AC8B1</vt:lpwstr>
  </property>
</Properties>
</file>